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6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73" r:id="rId3"/>
    <p:sldMasterId id="2147483682" r:id="rId4"/>
    <p:sldMasterId id="2147483690" r:id="rId5"/>
  </p:sldMasterIdLst>
  <p:notesMasterIdLst>
    <p:notesMasterId r:id="rId45"/>
  </p:notesMasterIdLst>
  <p:sldIdLst>
    <p:sldId id="275" r:id="rId6"/>
    <p:sldId id="276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385" r:id="rId18"/>
    <p:sldId id="371" r:id="rId19"/>
    <p:sldId id="386" r:id="rId20"/>
    <p:sldId id="372" r:id="rId21"/>
    <p:sldId id="387" r:id="rId22"/>
    <p:sldId id="392" r:id="rId23"/>
    <p:sldId id="416" r:id="rId24"/>
    <p:sldId id="379" r:id="rId25"/>
    <p:sldId id="393" r:id="rId26"/>
    <p:sldId id="395" r:id="rId27"/>
    <p:sldId id="413" r:id="rId28"/>
    <p:sldId id="394" r:id="rId29"/>
    <p:sldId id="380" r:id="rId30"/>
    <p:sldId id="415" r:id="rId31"/>
    <p:sldId id="396" r:id="rId32"/>
    <p:sldId id="408" r:id="rId33"/>
    <p:sldId id="407" r:id="rId34"/>
    <p:sldId id="409" r:id="rId35"/>
    <p:sldId id="412" r:id="rId36"/>
    <p:sldId id="430" r:id="rId37"/>
    <p:sldId id="397" r:id="rId38"/>
    <p:sldId id="402" r:id="rId39"/>
    <p:sldId id="362" r:id="rId40"/>
    <p:sldId id="268" r:id="rId41"/>
    <p:sldId id="418" r:id="rId42"/>
    <p:sldId id="419" r:id="rId43"/>
    <p:sldId id="411" r:id="rId4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ves Baumgartner" initials="Y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443D67"/>
    <a:srgbClr val="ED1933"/>
    <a:srgbClr val="FED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2" autoAdjust="0"/>
    <p:restoredTop sz="94660"/>
  </p:normalViewPr>
  <p:slideViewPr>
    <p:cSldViewPr showGuides="1">
      <p:cViewPr>
        <p:scale>
          <a:sx n="69" d="100"/>
          <a:sy n="69" d="100"/>
        </p:scale>
        <p:origin x="-1398" y="-126"/>
      </p:cViewPr>
      <p:guideLst>
        <p:guide orient="horz" pos="4156"/>
        <p:guide orient="horz" pos="164"/>
        <p:guide orient="horz" pos="663"/>
        <p:guide orient="horz" pos="4020"/>
        <p:guide orient="horz" pos="3838"/>
        <p:guide orient="horz" pos="1661"/>
        <p:guide orient="horz" pos="1752"/>
        <p:guide orient="horz" pos="2750"/>
        <p:guide orient="horz" pos="2840"/>
        <p:guide orient="horz" pos="300"/>
        <p:guide orient="horz" pos="2251"/>
        <p:guide pos="295"/>
        <p:guide pos="1519"/>
        <p:guide pos="1610"/>
        <p:guide pos="2835"/>
        <p:guide pos="2925"/>
        <p:guide pos="4150"/>
        <p:guide pos="4241"/>
        <p:guide pos="54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DB141-AF27-4AD1-A502-1A94F0E60A06}" type="datetimeFigureOut">
              <a:rPr lang="de-CH" smtClean="0"/>
              <a:t>20.01.2012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68CC8-E472-427A-B9B2-9B59679639B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444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Update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smtClean="0"/>
              <a:t> end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E34B2ED-BABC-4102-B61E-CEDAA039F992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E34B2ED-BABC-4102-B61E-CEDAA039F992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FC456996-3802-486C-A689-A0002454FEB9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798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6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 lIns="91435" tIns="45718" rIns="91435" bIns="45718"/>
          <a:lstStyle/>
          <a:p>
            <a:pPr eaLnBrk="1" hangingPunct="1"/>
            <a:r>
              <a:rPr lang="en-US" b="1" smtClean="0"/>
              <a:t>So, what does cloud computing mean to you?</a:t>
            </a:r>
            <a:endParaRPr lang="en-US" smtClean="0"/>
          </a:p>
          <a:p>
            <a:pPr eaLnBrk="1" hangingPunct="1"/>
            <a:r>
              <a:rPr lang="en-US" smtClean="0"/>
              <a:t>Well, cloud computing turns conventional software delivery on its head in a number of ways:</a:t>
            </a:r>
          </a:p>
          <a:p>
            <a:pPr eaLnBrk="1" hangingPunct="1"/>
            <a:r>
              <a:rPr lang="en-US" smtClean="0"/>
              <a:t> </a:t>
            </a:r>
          </a:p>
          <a:p>
            <a:pPr eaLnBrk="1" hangingPunct="1"/>
            <a:r>
              <a:rPr lang="en-US" b="1" i="1" smtClean="0"/>
              <a:t>Software in the cloud is ready to run, and you get a faster time to go live:</a:t>
            </a:r>
            <a:r>
              <a:rPr lang="en-US" smtClean="0"/>
              <a:t> You can be up and running with ERP, CRM,  Ecommerce applications, on  a local or global scale, within a few months, rather than the six to 12 months it would take to install and troubleshoot conventional servers and software.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b="1" i="1" smtClean="0"/>
              <a:t>With cloud computing, you pay as you go</a:t>
            </a:r>
            <a:r>
              <a:rPr lang="en-US" smtClean="0"/>
              <a:t>.  You pay for the applications you use, and nothing more, unlike conventional systems where you have a major up-front investment for hardware and software.  You benefit from batter cash flow and far greater IT flexibility. 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Upgrades, maintenance, and system administration take place in the cloud, so you don’t have to spend nights or weekends supervising a new version upgrade or a failed server.  And the cloud adjusts to your performance needs, dynamically assigning server cycles whenever and wherever you need them, and automatically adjusting to spikes in your business.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 Cloud computing even makes it easy to grow your business and support remote workers and locations, or support a highly mobile sales or service team, because people can access the cloud instantly from any browser, desktop or mobile.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So, what makes a world class data center….?</a:t>
            </a:r>
          </a:p>
        </p:txBody>
      </p:sp>
      <p:sp>
        <p:nvSpPr>
          <p:cNvPr id="7987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fld id="{66D4B45C-D98D-4DEF-B982-95BBB079B229}" type="slidenum">
              <a:rPr lang="en-US" sz="1200"/>
              <a:pPr algn="r" eaLnBrk="1" hangingPunct="1"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68CC8-E472-427A-B9B2-9B59679639BD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720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Gartner Competitive Landscape: PaaS WW, 2010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Needs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moved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front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71CC9-4AE6-4362-9816-19CF3C1CBC24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90000"/>
                </a:scheme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56" y="4301685"/>
            <a:ext cx="3350106" cy="7261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468313" y="1844824"/>
            <a:ext cx="5111799" cy="1470025"/>
          </a:xfrm>
        </p:spPr>
        <p:txBody>
          <a:bodyPr/>
          <a:lstStyle>
            <a:lvl1pPr>
              <a:lnSpc>
                <a:spcPts val="3200"/>
              </a:lnSpc>
              <a:defRPr sz="3200" baseline="0">
                <a:solidFill>
                  <a:srgbClr val="ED1933"/>
                </a:solidFill>
              </a:defRPr>
            </a:lvl1pPr>
          </a:lstStyle>
          <a:p>
            <a:r>
              <a:rPr lang="en-GB" noProof="0" smtClean="0"/>
              <a:t>Click to dedit Master title style</a:t>
            </a:r>
            <a:endParaRPr lang="en-GB" noProof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312" y="6597650"/>
            <a:ext cx="8207375" cy="415485"/>
          </a:xfrm>
        </p:spPr>
        <p:txBody>
          <a:bodyPr/>
          <a:lstStyle>
            <a:lvl1pPr marL="0" indent="0" algn="ctr">
              <a:buNone/>
              <a:defRPr sz="1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smtClean="0"/>
              <a:t>Subtitle not used on this slide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378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vi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smtClean="0"/>
              <a:t>Unlocking the Potential of the World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4" name="Medienplatzhalter 13"/>
          <p:cNvSpPr>
            <a:spLocks noGrp="1"/>
          </p:cNvSpPr>
          <p:nvPr>
            <p:ph type="media" sz="quarter" idx="13" hasCustomPrompt="1"/>
          </p:nvPr>
        </p:nvSpPr>
        <p:spPr>
          <a:xfrm>
            <a:off x="469900" y="1052512"/>
            <a:ext cx="8205788" cy="532923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smtClean="0"/>
              <a:t>Movieclip</a:t>
            </a:r>
            <a:endParaRPr lang="en-GB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2447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469900" y="476250"/>
            <a:ext cx="8205788" cy="5905500"/>
          </a:xfrm>
        </p:spPr>
        <p:txBody>
          <a:bodyPr/>
          <a:lstStyle>
            <a:lvl1pPr>
              <a:defRPr/>
            </a:lvl1pPr>
          </a:lstStyle>
          <a:p>
            <a:r>
              <a:rPr lang="de-CH" dirty="0" smtClean="0"/>
              <a:t>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349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469900" y="1052512"/>
            <a:ext cx="8205788" cy="5329237"/>
          </a:xfrm>
        </p:spPr>
        <p:txBody>
          <a:bodyPr/>
          <a:lstStyle>
            <a:lvl1pPr>
              <a:defRPr/>
            </a:lvl1pPr>
          </a:lstStyle>
          <a:p>
            <a:r>
              <a:rPr lang="de-CH" dirty="0" smtClean="0"/>
              <a:t>Picture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060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21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3679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2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728" y="2829702"/>
            <a:ext cx="5506472" cy="11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7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3D67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>
                <a:latin typeface="Arial" pitchFamily="34" charset="0"/>
                <a:cs typeface="Arial" pitchFamily="34" charset="0"/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>
                <a:latin typeface="Arial" pitchFamily="34" charset="0"/>
                <a:cs typeface="Arial" pitchFamily="34" charset="0"/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>
                <a:latin typeface="Arial" pitchFamily="34" charset="0"/>
                <a:cs typeface="Arial" pitchFamily="34" charset="0"/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kern="1200" dirty="0">
                <a:solidFill>
                  <a:srgbClr val="2A399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808C-E242-473B-8BBE-C8691EE8F6A1}" type="datetimeFigureOut">
              <a:rPr lang="en-US" smtClean="0">
                <a:solidFill>
                  <a:prstClr val="black"/>
                </a:solidFill>
              </a:rPr>
              <a:pPr/>
              <a:t>1/20/2012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79D13A-474D-4D3A-8BC9-83ECA782C16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04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>
                <a:latin typeface="Arial" pitchFamily="34" charset="0"/>
                <a:cs typeface="Arial" pitchFamily="34" charset="0"/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>
                <a:latin typeface="Arial" pitchFamily="34" charset="0"/>
                <a:cs typeface="Arial" pitchFamily="34" charset="0"/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>
                <a:latin typeface="Arial" pitchFamily="34" charset="0"/>
                <a:cs typeface="Arial" pitchFamily="34" charset="0"/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443D67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grey)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Unlocking the Potential of the World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A879CB-4D48-42F5-A9FB-B4324C09E6FC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8313" y="260350"/>
            <a:ext cx="6119812" cy="583247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pic>
        <p:nvPicPr>
          <p:cNvPr id="7" name="Picture 3" descr="\\lgstrg02\CaptureTeam\users\Capture team\Production\Projects\AGT NEW\agt new log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6516000"/>
            <a:ext cx="1146229" cy="2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468313" y="6381750"/>
            <a:ext cx="8207375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69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buClr>
                <a:srgbClr val="ED1933"/>
              </a:buClr>
              <a:tabLst/>
              <a:defRPr sz="2600">
                <a:solidFill>
                  <a:srgbClr val="464646"/>
                </a:solidFill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buClr>
                <a:srgbClr val="ED1933"/>
              </a:buClr>
              <a:tabLst>
                <a:tab pos="573088" algn="l"/>
              </a:tabLst>
              <a:defRPr sz="2400">
                <a:solidFill>
                  <a:srgbClr val="464646"/>
                </a:solidFill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buClr>
                <a:srgbClr val="ED1933"/>
              </a:buClr>
              <a:defRPr>
                <a:solidFill>
                  <a:srgbClr val="464646"/>
                </a:solidFill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buClr>
                <a:srgbClr val="ED1933"/>
              </a:buClr>
              <a:defRPr sz="2000">
                <a:solidFill>
                  <a:srgbClr val="464646"/>
                </a:solidFill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buClr>
                <a:srgbClr val="ED1933"/>
              </a:buCl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43D67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5B3D9C-E427-B544-A288-E20DA07632BE}" type="datetimeFigureOut">
              <a:rPr lang="en-US" smtClean="0">
                <a:solidFill>
                  <a:prstClr val="black"/>
                </a:solidFill>
              </a:rPr>
              <a:pPr/>
              <a:t>1/20/2012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FD90F4-0FB0-144E-9CB9-AAEB430946C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72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5B3D9C-E427-B544-A288-E20DA07632BE}" type="datetimeFigureOut">
              <a:rPr lang="en-US" smtClean="0">
                <a:solidFill>
                  <a:prstClr val="black"/>
                </a:solidFill>
              </a:rPr>
              <a:pPr/>
              <a:t>1/20/2012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FD90F4-0FB0-144E-9CB9-AAEB430946C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58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BEFFD5F-8A9B-4AC0-9EA6-E900EE9FDA35}" type="datetime1">
              <a:rPr lang="en-US" smtClean="0">
                <a:solidFill>
                  <a:prstClr val="black"/>
                </a:solidFill>
                <a:latin typeface="Calibri"/>
              </a:rPr>
              <a:pPr/>
              <a:t>1/20/2012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9342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fld id="{D226FC9F-1E30-4742-8B6E-B1BBF1D46C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000" y="-762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3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/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/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/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/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0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6096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5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6539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412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AF144C-FA2B-4E34-AD93-6267DB646194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7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r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0" fontAlgn="base" latinLnBrk="0" hangingPunct="0">
              <a:lnSpc>
                <a:spcPts val="3200"/>
              </a:lnSpc>
              <a:spcBef>
                <a:spcPts val="1000"/>
              </a:spcBef>
              <a:spcAft>
                <a:spcPct val="0"/>
              </a:spcAft>
              <a:buClr>
                <a:srgbClr val="28328C"/>
              </a:buClr>
              <a:buSzPct val="115000"/>
              <a:buFont typeface="Arial" pitchFamily="34" charset="0"/>
              <a:buChar char="•"/>
              <a:tabLst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54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Tx/>
              <a:buFont typeface="Arial" pitchFamily="34" charset="0"/>
              <a:buChar char="•"/>
              <a:tabLst/>
              <a:defRPr sz="2600"/>
            </a:lvl2pPr>
            <a:lvl3pPr marL="688975" indent="-231775">
              <a:buClr>
                <a:srgbClr val="5A83C6"/>
              </a:buClr>
              <a:defRPr sz="2400"/>
            </a:lvl3pPr>
            <a:lvl4pPr marL="914400" indent="-225425">
              <a:buClr>
                <a:srgbClr val="5A83C6"/>
              </a:buClr>
              <a:defRPr sz="2200"/>
            </a:lvl4pPr>
            <a:lvl5pPr marL="1146175" indent="-231775">
              <a:buClr>
                <a:srgbClr val="5A83C6"/>
              </a:buClr>
              <a:defRPr sz="2000"/>
            </a:lvl5pPr>
          </a:lstStyle>
          <a:p>
            <a:pPr marL="228600" marR="0" lvl="0" indent="-228600" algn="l" defTabSz="914400" rtl="0" eaLnBrk="0" fontAlgn="base" latinLnBrk="0" hangingPunct="0">
              <a:lnSpc>
                <a:spcPts val="3200"/>
              </a:lnSpc>
              <a:spcBef>
                <a:spcPts val="1000"/>
              </a:spcBef>
              <a:spcAft>
                <a:spcPct val="0"/>
              </a:spcAft>
              <a:buClr>
                <a:srgbClr val="28328C"/>
              </a:buClr>
              <a:buSzPct val="115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54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66725" y="-1"/>
            <a:ext cx="82296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 smtClean="0">
                <a:solidFill>
                  <a:srgbClr val="443D67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346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>
                <a:latin typeface="Arial" pitchFamily="34" charset="0"/>
                <a:cs typeface="Arial" pitchFamily="34" charset="0"/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>
                <a:latin typeface="Arial" pitchFamily="34" charset="0"/>
                <a:cs typeface="Arial" pitchFamily="34" charset="0"/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>
                <a:latin typeface="Arial" pitchFamily="34" charset="0"/>
                <a:cs typeface="Arial" pitchFamily="34" charset="0"/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443D67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3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>
                <a:latin typeface="Arial" pitchFamily="34" charset="0"/>
                <a:cs typeface="Arial" pitchFamily="34" charset="0"/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>
                <a:latin typeface="Arial" pitchFamily="34" charset="0"/>
                <a:cs typeface="Arial" pitchFamily="34" charset="0"/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>
                <a:latin typeface="Arial" pitchFamily="34" charset="0"/>
                <a:cs typeface="Arial" pitchFamily="34" charset="0"/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rgbClr val="443D67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8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5762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95B3D9C-E427-B544-A288-E20DA07632BE}" type="datetimeFigureOut">
              <a:rPr lang="en-US" sz="2400" smtClean="0">
                <a:solidFill>
                  <a:prstClr val="black"/>
                </a:solidFill>
                <a:latin typeface="Times" pitchFamily="18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1/20/2012</a:t>
            </a:fld>
            <a:endParaRPr lang="en-US" sz="2400">
              <a:solidFill>
                <a:prstClr val="black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FD90F4-0FB0-144E-9CB9-AAEB430946C8}" type="slidenum">
              <a:rPr lang="en-US" sz="2400" smtClean="0">
                <a:solidFill>
                  <a:prstClr val="black"/>
                </a:solidFill>
                <a:latin typeface="Times" pitchFamily="18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>
              <a:solidFill>
                <a:prstClr val="black"/>
              </a:solidFill>
              <a:latin typeface="Times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8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red)">
    <p:bg>
      <p:bgPr>
        <a:solidFill>
          <a:srgbClr val="ED1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Unlocking the Potential of the World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A879CB-4D48-42F5-A9FB-B4324C09E6FC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8313" y="260350"/>
            <a:ext cx="6119812" cy="5832475"/>
          </a:xfrm>
        </p:spPr>
        <p:txBody>
          <a:bodyPr anchor="ctr" anchorCtr="0"/>
          <a:lstStyle>
            <a:lvl1pPr>
              <a:buClr>
                <a:srgbClr val="46464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46464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64646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64646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6464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pic>
        <p:nvPicPr>
          <p:cNvPr id="7" name="Picture 3" descr="\\lgstrg02\CaptureTeam\users\Capture team\Production\Projects\AGT NEW\agt new log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6516000"/>
            <a:ext cx="1146229" cy="2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9"/>
          <p:cNvCxnSpPr/>
          <p:nvPr userDrawn="1"/>
        </p:nvCxnSpPr>
        <p:spPr>
          <a:xfrm>
            <a:off x="468000" y="6381750"/>
            <a:ext cx="8207688" cy="0"/>
          </a:xfrm>
          <a:prstGeom prst="line">
            <a:avLst/>
          </a:prstGeom>
          <a:ln w="12700">
            <a:solidFill>
              <a:srgbClr val="ED5C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21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4000" kern="1200" cap="none" dirty="0">
                <a:solidFill>
                  <a:srgbClr val="3FCDFF"/>
                </a:solidFill>
                <a:latin typeface="Century Gothic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5B3D9C-E427-B544-A288-E20DA07632BE}" type="datetimeFigureOut">
              <a:rPr lang="en-US" smtClean="0">
                <a:solidFill>
                  <a:prstClr val="black"/>
                </a:solidFill>
              </a:rPr>
              <a:pPr/>
              <a:t>1/20/2012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FD90F4-0FB0-144E-9CB9-AAEB430946C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4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3663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7475" y="6538913"/>
            <a:ext cx="3700463" cy="349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201AE-512F-4597-87E8-E214BC8CC68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r>
              <a:rPr lang="en-US" dirty="0">
                <a:solidFill>
                  <a:prstClr val="white"/>
                </a:solidFill>
              </a:rPr>
              <a:t>  </a:t>
            </a:r>
            <a:r>
              <a:rPr lang="en-US" dirty="0">
                <a:solidFill>
                  <a:srgbClr val="9BE5FF"/>
                </a:solidFill>
              </a:rPr>
              <a:t>//</a:t>
            </a:r>
            <a:r>
              <a:rPr lang="en-US" dirty="0">
                <a:solidFill>
                  <a:prstClr val="white"/>
                </a:solidFill>
              </a:rPr>
              <a:t>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5119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rgbClr val="443D67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CCC41-7FCE-40A9-8677-16C0BC3E6352}" type="datetimeFigureOut">
              <a:rPr lang="en-US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1/20/2012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14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81000" y="1033272"/>
            <a:ext cx="7848600" cy="505663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spcBef>
                <a:spcPts val="1000"/>
              </a:spcBef>
              <a:tabLst/>
              <a:defRPr sz="2600">
                <a:latin typeface="Arial" pitchFamily="34" charset="0"/>
                <a:cs typeface="Arial" pitchFamily="34" charset="0"/>
              </a:defRPr>
            </a:lvl1pPr>
            <a:lvl2pPr marL="573088" indent="-231775">
              <a:lnSpc>
                <a:spcPts val="2600"/>
              </a:lnSpc>
              <a:spcBef>
                <a:spcPts val="1000"/>
              </a:spcBef>
              <a:tabLst>
                <a:tab pos="573088" algn="l"/>
              </a:tabLst>
              <a:defRPr sz="2400">
                <a:latin typeface="Arial" pitchFamily="34" charset="0"/>
                <a:cs typeface="Arial" pitchFamily="34" charset="0"/>
              </a:defRPr>
            </a:lvl2pPr>
            <a:lvl3pPr marL="6889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3pPr>
            <a:lvl4pPr marL="914400" indent="-225425">
              <a:lnSpc>
                <a:spcPts val="2600"/>
              </a:lnSpc>
              <a:spcBef>
                <a:spcPts val="1000"/>
              </a:spcBef>
              <a:defRPr sz="2000">
                <a:latin typeface="Arial" pitchFamily="34" charset="0"/>
                <a:cs typeface="Arial" pitchFamily="34" charset="0"/>
              </a:defRPr>
            </a:lvl4pPr>
            <a:lvl5pPr marL="1146175" indent="-231775">
              <a:lnSpc>
                <a:spcPts val="2600"/>
              </a:lnSpc>
              <a:spcBef>
                <a:spcPts val="1000"/>
              </a:spcBef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76200"/>
            <a:ext cx="78455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kern="1200" dirty="0">
                <a:solidFill>
                  <a:srgbClr val="2A399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8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purple)">
    <p:bg>
      <p:bgPr>
        <a:solidFill>
          <a:srgbClr val="443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Unlocking the Potential of the World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A879CB-4D48-42F5-A9FB-B4324C09E6FC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8313" y="260350"/>
            <a:ext cx="6119812" cy="5832475"/>
          </a:xfrm>
        </p:spPr>
        <p:txBody>
          <a:bodyPr anchor="ctr" anchorCtr="0"/>
          <a:lstStyle>
            <a:lvl1pPr>
              <a:buClr>
                <a:srgbClr val="FED100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D10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D100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ED10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ED100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pic>
        <p:nvPicPr>
          <p:cNvPr id="7" name="Picture 3" descr="\\lgstrg02\CaptureTeam\users\Capture team\Production\Projects\AGT NEW\agt new log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6516000"/>
            <a:ext cx="1146229" cy="2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7"/>
          <p:cNvCxnSpPr/>
          <p:nvPr userDrawn="1"/>
        </p:nvCxnSpPr>
        <p:spPr>
          <a:xfrm>
            <a:off x="468313" y="6381750"/>
            <a:ext cx="8207375" cy="0"/>
          </a:xfrm>
          <a:prstGeom prst="line">
            <a:avLst/>
          </a:prstGeom>
          <a:ln w="12700">
            <a:solidFill>
              <a:srgbClr val="62589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794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yellow)">
    <p:bg>
      <p:bgPr>
        <a:solidFill>
          <a:srgbClr val="FED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Unlocking the Potential of the World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93A879CB-4D48-42F5-A9FB-B4324C09E6FC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2" hasCustomPrompt="1"/>
          </p:nvPr>
        </p:nvSpPr>
        <p:spPr>
          <a:xfrm>
            <a:off x="468313" y="260350"/>
            <a:ext cx="6119812" cy="5832475"/>
          </a:xfrm>
        </p:spPr>
        <p:txBody>
          <a:bodyPr anchor="ctr" anchorCtr="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468313" y="6381750"/>
            <a:ext cx="8207375" cy="0"/>
          </a:xfrm>
          <a:prstGeom prst="line">
            <a:avLst/>
          </a:prstGeom>
          <a:ln w="12700">
            <a:solidFill>
              <a:srgbClr val="FFE5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27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9386" y="260351"/>
            <a:ext cx="8206301" cy="5832474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623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468313" y="1052513"/>
            <a:ext cx="8207375" cy="5040312"/>
          </a:xfrm>
        </p:spPr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6839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9386" y="1052514"/>
            <a:ext cx="4031177" cy="504031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>
          <a:xfrm>
            <a:off x="4644511" y="1030065"/>
            <a:ext cx="4031177" cy="504031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7533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Unlocking the Potential of the World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879CB-4D48-42F5-A9FB-B4324C09E6FC}" type="slidenum">
              <a:rPr lang="de-CH" smtClean="0"/>
              <a:t>‹#›</a:t>
            </a:fld>
            <a:endParaRPr lang="de-CH"/>
          </a:p>
        </p:txBody>
      </p:sp>
      <p:sp>
        <p:nvSpPr>
          <p:cNvPr id="14" name="Medienplatzhalter 13"/>
          <p:cNvSpPr>
            <a:spLocks noGrp="1"/>
          </p:cNvSpPr>
          <p:nvPr>
            <p:ph type="media" sz="quarter" idx="13" hasCustomPrompt="1"/>
          </p:nvPr>
        </p:nvSpPr>
        <p:spPr>
          <a:xfrm>
            <a:off x="469900" y="476250"/>
            <a:ext cx="8205788" cy="5905500"/>
          </a:xfrm>
        </p:spPr>
        <p:txBody>
          <a:bodyPr/>
          <a:lstStyle>
            <a:lvl1pPr>
              <a:defRPr/>
            </a:lvl1pPr>
          </a:lstStyle>
          <a:p>
            <a:r>
              <a:rPr lang="de-CH" dirty="0" err="1" smtClean="0"/>
              <a:t>Movieclip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069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19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2.xml"/><Relationship Id="rId11" Type="http://schemas.openxmlformats.org/officeDocument/2006/relationships/image" Target="../media/image2.emf"/><Relationship Id="rId5" Type="http://schemas.openxmlformats.org/officeDocument/2006/relationships/tags" Target="../tags/tag1.xml"/><Relationship Id="rId10" Type="http://schemas.openxmlformats.org/officeDocument/2006/relationships/image" Target="../media/image1.emf"/><Relationship Id="rId4" Type="http://schemas.openxmlformats.org/officeDocument/2006/relationships/theme" Target="../theme/theme2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heme" Target="../theme/theme5.xml"/><Relationship Id="rId7" Type="http://schemas.openxmlformats.org/officeDocument/2006/relationships/tags" Target="../tags/tag2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2.emf"/><Relationship Id="rId4" Type="http://schemas.openxmlformats.org/officeDocument/2006/relationships/tags" Target="../tags/tag19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 rotWithShape="1">
          <a:blip r:embed="rId18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cxnSp>
        <p:nvCxnSpPr>
          <p:cNvPr id="9" name="Straight Connector 3"/>
          <p:cNvCxnSpPr/>
          <p:nvPr/>
        </p:nvCxnSpPr>
        <p:spPr>
          <a:xfrm>
            <a:off x="468312" y="6381750"/>
            <a:ext cx="8207375" cy="0"/>
          </a:xfrm>
          <a:prstGeom prst="line">
            <a:avLst/>
          </a:prstGeom>
          <a:ln w="12700">
            <a:solidFill>
              <a:srgbClr val="ED1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386" y="6515898"/>
            <a:ext cx="1181239" cy="25603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18488" cy="641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9386" y="1052514"/>
            <a:ext cx="8206301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43438" y="6597650"/>
            <a:ext cx="3688258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1400"/>
              </a:lnSpc>
              <a:defRPr sz="900">
                <a:solidFill>
                  <a:srgbClr val="464646"/>
                </a:solidFill>
              </a:defRPr>
            </a:lvl1pPr>
          </a:lstStyle>
          <a:p>
            <a:r>
              <a:rPr lang="en-US" noProof="0" smtClean="0"/>
              <a:t>Unlocking the Potential of the World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6416" y="6595269"/>
            <a:ext cx="359272" cy="2157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1400"/>
              </a:lnSpc>
              <a:defRPr sz="1050">
                <a:solidFill>
                  <a:srgbClr val="464646"/>
                </a:solidFill>
              </a:defRPr>
            </a:lvl1pPr>
          </a:lstStyle>
          <a:p>
            <a:fld id="{93A879CB-4D48-42F5-A9FB-B4324C09E6F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191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2" r:id="rId7"/>
    <p:sldLayoutId id="2147483661" r:id="rId8"/>
    <p:sldLayoutId id="2147483650" r:id="rId9"/>
    <p:sldLayoutId id="2147483665" r:id="rId10"/>
    <p:sldLayoutId id="2147483663" r:id="rId11"/>
    <p:sldLayoutId id="2147483666" r:id="rId12"/>
    <p:sldLayoutId id="2147483654" r:id="rId13"/>
    <p:sldLayoutId id="2147483655" r:id="rId14"/>
    <p:sldLayoutId id="2147483664" r:id="rId15"/>
    <p:sldLayoutId id="2147483667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443D6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buClr>
          <a:srgbClr val="ED1933"/>
        </a:buClr>
        <a:buFont typeface="Arial" pitchFamily="34" charset="0"/>
        <a:buChar char="•"/>
        <a:defRPr sz="2600" b="1" kern="1200">
          <a:solidFill>
            <a:srgbClr val="46464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ED1933"/>
        </a:buClr>
        <a:buFont typeface="Arial" pitchFamily="34" charset="0"/>
        <a:buChar char="•"/>
        <a:defRPr sz="2400" b="1" kern="1200">
          <a:solidFill>
            <a:srgbClr val="46464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Clr>
          <a:srgbClr val="ED1933"/>
        </a:buClr>
        <a:buFont typeface="Arial" pitchFamily="34" charset="0"/>
        <a:buChar char="•"/>
        <a:defRPr sz="2200" kern="1200" baseline="0">
          <a:solidFill>
            <a:srgbClr val="46464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Clr>
          <a:srgbClr val="ED1933"/>
        </a:buClr>
        <a:buFont typeface="Arial" pitchFamily="34" charset="0"/>
        <a:buChar char="•"/>
        <a:defRPr sz="2000" kern="1200">
          <a:solidFill>
            <a:srgbClr val="46464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Clr>
          <a:srgbClr val="ED1933"/>
        </a:buClr>
        <a:buFont typeface="Arial" pitchFamily="34" charset="0"/>
        <a:buChar char="•"/>
        <a:defRPr sz="1800" kern="1200" baseline="0">
          <a:solidFill>
            <a:srgbClr val="46464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10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41" t="6878"/>
          <a:stretch/>
        </p:blipFill>
        <p:spPr>
          <a:xfrm>
            <a:off x="0" y="0"/>
            <a:ext cx="6641353" cy="6190138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>
            <p:custDataLst>
              <p:tags r:id="rId7"/>
            </p:custDataLst>
          </p:nvPr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ED1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6737163" y="6508750"/>
            <a:ext cx="21401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30D056C-4C64-459A-8C8D-DC1F1601238A}" type="slidenum">
              <a:rPr lang="en-US" sz="105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sz="105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 cstate="email"/>
          <a:stretch>
            <a:fillRect/>
          </a:stretch>
        </p:blipFill>
        <p:spPr>
          <a:xfrm>
            <a:off x="369455" y="6501384"/>
            <a:ext cx="1181239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8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2A399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1775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9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ED1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55" y="6501384"/>
            <a:ext cx="1181239" cy="256032"/>
          </a:xfrm>
          <a:prstGeom prst="rect">
            <a:avLst/>
          </a:prstGeom>
        </p:spPr>
      </p:pic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 smtClean="0"/>
              <a:t>Mastertitelformat</a:t>
            </a:r>
            <a:r>
              <a:rPr lang="ru-RU" dirty="0" smtClean="0"/>
              <a:t> </a:t>
            </a:r>
            <a:r>
              <a:rPr lang="ru-RU" dirty="0" err="1" smtClean="0"/>
              <a:t>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97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2A399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1775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8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0" y="-457201"/>
            <a:ext cx="7098553" cy="6647339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ED1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737163" y="6508750"/>
            <a:ext cx="21401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30D056C-4C64-459A-8C8D-DC1F1601238A}" type="slidenum">
              <a:rPr lang="en-US" sz="105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sz="105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369455" y="6501384"/>
            <a:ext cx="1181239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2A399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1775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969696">
                  <a:alpha val="80000"/>
                </a:srgbClr>
              </a:gs>
              <a:gs pos="95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9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41" t="6878"/>
          <a:stretch/>
        </p:blipFill>
        <p:spPr>
          <a:xfrm>
            <a:off x="0" y="0"/>
            <a:ext cx="6641353" cy="6190138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>
            <p:custDataLst>
              <p:tags r:id="rId6"/>
            </p:custDataLst>
          </p:nvPr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ED19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6737163" y="6508750"/>
            <a:ext cx="21401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30D056C-4C64-459A-8C8D-DC1F1601238A}" type="slidenum">
              <a:rPr lang="en-US" sz="105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sz="105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69455" y="6501384"/>
            <a:ext cx="1181239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2A399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1775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ts val="2600"/>
        </a:lnSpc>
        <a:spcBef>
          <a:spcPts val="1000"/>
        </a:spcBef>
        <a:buClr>
          <a:srgbClr val="002060"/>
        </a:buClr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3.e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technology/research/predict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log.goaruna.com/tag/cloud-market-size/" TargetMode="Externa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welcom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9" Type="http://schemas.openxmlformats.org/officeDocument/2006/relationships/tags" Target="../tags/tag70.xml"/><Relationship Id="rId21" Type="http://schemas.openxmlformats.org/officeDocument/2006/relationships/tags" Target="../tags/tag52.xml"/><Relationship Id="rId34" Type="http://schemas.openxmlformats.org/officeDocument/2006/relationships/tags" Target="../tags/tag65.xml"/><Relationship Id="rId42" Type="http://schemas.openxmlformats.org/officeDocument/2006/relationships/tags" Target="../tags/tag73.xml"/><Relationship Id="rId47" Type="http://schemas.openxmlformats.org/officeDocument/2006/relationships/tags" Target="../tags/tag78.xml"/><Relationship Id="rId50" Type="http://schemas.openxmlformats.org/officeDocument/2006/relationships/tags" Target="../tags/tag81.xml"/><Relationship Id="rId55" Type="http://schemas.openxmlformats.org/officeDocument/2006/relationships/notesSlide" Target="../notesSlides/notesSlide10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9" Type="http://schemas.openxmlformats.org/officeDocument/2006/relationships/tags" Target="../tags/tag60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32" Type="http://schemas.openxmlformats.org/officeDocument/2006/relationships/tags" Target="../tags/tag63.xml"/><Relationship Id="rId37" Type="http://schemas.openxmlformats.org/officeDocument/2006/relationships/tags" Target="../tags/tag68.xml"/><Relationship Id="rId40" Type="http://schemas.openxmlformats.org/officeDocument/2006/relationships/tags" Target="../tags/tag71.xml"/><Relationship Id="rId45" Type="http://schemas.openxmlformats.org/officeDocument/2006/relationships/tags" Target="../tags/tag76.xml"/><Relationship Id="rId53" Type="http://schemas.openxmlformats.org/officeDocument/2006/relationships/tags" Target="../tags/tag84.xml"/><Relationship Id="rId5" Type="http://schemas.openxmlformats.org/officeDocument/2006/relationships/tags" Target="../tags/tag36.xml"/><Relationship Id="rId19" Type="http://schemas.openxmlformats.org/officeDocument/2006/relationships/tags" Target="../tags/tag50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tags" Target="../tags/tag61.xml"/><Relationship Id="rId35" Type="http://schemas.openxmlformats.org/officeDocument/2006/relationships/tags" Target="../tags/tag66.xml"/><Relationship Id="rId43" Type="http://schemas.openxmlformats.org/officeDocument/2006/relationships/tags" Target="../tags/tag74.xml"/><Relationship Id="rId48" Type="http://schemas.openxmlformats.org/officeDocument/2006/relationships/tags" Target="../tags/tag79.xml"/><Relationship Id="rId56" Type="http://schemas.openxmlformats.org/officeDocument/2006/relationships/image" Target="../media/image30.png"/><Relationship Id="rId8" Type="http://schemas.openxmlformats.org/officeDocument/2006/relationships/tags" Target="../tags/tag39.xml"/><Relationship Id="rId51" Type="http://schemas.openxmlformats.org/officeDocument/2006/relationships/tags" Target="../tags/tag82.xml"/><Relationship Id="rId3" Type="http://schemas.openxmlformats.org/officeDocument/2006/relationships/tags" Target="../tags/tag34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tags" Target="../tags/tag64.xml"/><Relationship Id="rId38" Type="http://schemas.openxmlformats.org/officeDocument/2006/relationships/tags" Target="../tags/tag69.xml"/><Relationship Id="rId46" Type="http://schemas.openxmlformats.org/officeDocument/2006/relationships/tags" Target="../tags/tag77.xml"/><Relationship Id="rId20" Type="http://schemas.openxmlformats.org/officeDocument/2006/relationships/tags" Target="../tags/tag51.xml"/><Relationship Id="rId41" Type="http://schemas.openxmlformats.org/officeDocument/2006/relationships/tags" Target="../tags/tag72.xml"/><Relationship Id="rId54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36" Type="http://schemas.openxmlformats.org/officeDocument/2006/relationships/tags" Target="../tags/tag67.xml"/><Relationship Id="rId49" Type="http://schemas.openxmlformats.org/officeDocument/2006/relationships/tags" Target="../tags/tag80.xml"/><Relationship Id="rId57" Type="http://schemas.openxmlformats.org/officeDocument/2006/relationships/image" Target="../media/image31.png"/><Relationship Id="rId10" Type="http://schemas.openxmlformats.org/officeDocument/2006/relationships/tags" Target="../tags/tag41.xml"/><Relationship Id="rId31" Type="http://schemas.openxmlformats.org/officeDocument/2006/relationships/tags" Target="../tags/tag62.xml"/><Relationship Id="rId44" Type="http://schemas.openxmlformats.org/officeDocument/2006/relationships/tags" Target="../tags/tag75.xml"/><Relationship Id="rId52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tags" Target="../tags/tag110.xml"/><Relationship Id="rId21" Type="http://schemas.openxmlformats.org/officeDocument/2006/relationships/tags" Target="../tags/tag105.xml"/><Relationship Id="rId34" Type="http://schemas.openxmlformats.org/officeDocument/2006/relationships/tags" Target="../tags/tag118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tags" Target="../tags/tag109.xml"/><Relationship Id="rId33" Type="http://schemas.openxmlformats.org/officeDocument/2006/relationships/tags" Target="../tags/tag117.xml"/><Relationship Id="rId38" Type="http://schemas.openxmlformats.org/officeDocument/2006/relationships/image" Target="../media/image32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29" Type="http://schemas.openxmlformats.org/officeDocument/2006/relationships/tags" Target="../tags/tag113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tags" Target="../tags/tag108.xml"/><Relationship Id="rId32" Type="http://schemas.openxmlformats.org/officeDocument/2006/relationships/tags" Target="../tags/tag116.xml"/><Relationship Id="rId37" Type="http://schemas.openxmlformats.org/officeDocument/2006/relationships/notesSlide" Target="../notesSlides/notesSlide12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tags" Target="../tags/tag107.xml"/><Relationship Id="rId28" Type="http://schemas.openxmlformats.org/officeDocument/2006/relationships/tags" Target="../tags/tag112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31" Type="http://schemas.openxmlformats.org/officeDocument/2006/relationships/tags" Target="../tags/tag115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tags" Target="../tags/tag106.xml"/><Relationship Id="rId27" Type="http://schemas.openxmlformats.org/officeDocument/2006/relationships/tags" Target="../tags/tag111.xml"/><Relationship Id="rId30" Type="http://schemas.openxmlformats.org/officeDocument/2006/relationships/tags" Target="../tags/tag114.xml"/><Relationship Id="rId35" Type="http://schemas.openxmlformats.org/officeDocument/2006/relationships/tags" Target="../tags/tag119.xml"/><Relationship Id="rId8" Type="http://schemas.openxmlformats.org/officeDocument/2006/relationships/tags" Target="../tags/tag92.xml"/><Relationship Id="rId3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131.xml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6.jpeg"/><Relationship Id="rId10" Type="http://schemas.openxmlformats.org/officeDocument/2006/relationships/image" Target="../media/image42.jpeg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2.xml"/><Relationship Id="rId5" Type="http://schemas.openxmlformats.org/officeDocument/2006/relationships/image" Target="../media/image45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36.jpeg"/><Relationship Id="rId4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taxonomy.opencrowd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938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90000"/>
                </a:scheme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>
            <p:custDataLst>
              <p:tags r:id="rId4"/>
            </p:custDataLst>
          </p:nvPr>
        </p:nvGrpSpPr>
        <p:grpSpPr>
          <a:xfrm>
            <a:off x="305956" y="1412776"/>
            <a:ext cx="8370500" cy="3615040"/>
            <a:chOff x="305956" y="593797"/>
            <a:chExt cx="7105401" cy="3197632"/>
          </a:xfrm>
        </p:grpSpPr>
        <p:sp>
          <p:nvSpPr>
            <p:cNvPr id="10" name="Rectangle 9"/>
            <p:cNvSpPr/>
            <p:nvPr/>
          </p:nvSpPr>
          <p:spPr>
            <a:xfrm>
              <a:off x="371330" y="593797"/>
              <a:ext cx="7040027" cy="1896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 b="1" kern="2800" dirty="0" smtClean="0">
                  <a:solidFill>
                    <a:srgbClr val="ED1933"/>
                  </a:solidFill>
                  <a:latin typeface="Arial" pitchFamily="34" charset="0"/>
                  <a:cs typeface="Arial" pitchFamily="34" charset="0"/>
                </a:rPr>
                <a:t>Cloud and what it means to AGT</a:t>
              </a:r>
              <a:br>
                <a:rPr lang="en-US" sz="3200" b="1" kern="2800" dirty="0" smtClean="0">
                  <a:solidFill>
                    <a:srgbClr val="ED1933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2000" b="1" kern="2800" dirty="0" smtClean="0">
                  <a:solidFill>
                    <a:srgbClr val="ED1933"/>
                  </a:solidFill>
                  <a:latin typeface="Arial" pitchFamily="34" charset="0"/>
                  <a:cs typeface="Arial" pitchFamily="34" charset="0"/>
                </a:rPr>
                <a:t>Sales Kickoff – Cloud Education Session</a:t>
              </a:r>
            </a:p>
            <a:p>
              <a:pPr>
                <a:lnSpc>
                  <a:spcPts val="3200"/>
                </a:lnSpc>
              </a:pPr>
              <a:endParaRPr lang="en-US" b="1" kern="2800" dirty="0" smtClean="0">
                <a:solidFill>
                  <a:srgbClr val="ED1933"/>
                </a:solidFill>
                <a:latin typeface="Arial" pitchFamily="34" charset="0"/>
              </a:endParaRPr>
            </a:p>
            <a:p>
              <a:pPr>
                <a:lnSpc>
                  <a:spcPts val="3200"/>
                </a:lnSpc>
              </a:pPr>
              <a:r>
                <a:rPr lang="en-US" b="1" kern="2800" dirty="0" smtClean="0">
                  <a:solidFill>
                    <a:srgbClr val="ED1933"/>
                  </a:solidFill>
                  <a:latin typeface="Arial" pitchFamily="34" charset="0"/>
                </a:rPr>
                <a:t>Gerhard Koch </a:t>
              </a:r>
              <a:r>
                <a:rPr lang="en-US" b="1" kern="2800" dirty="0">
                  <a:solidFill>
                    <a:srgbClr val="ED1933"/>
                  </a:solidFill>
                  <a:latin typeface="Arial" pitchFamily="34" charset="0"/>
                  <a:cs typeface="Arial" pitchFamily="34" charset="0"/>
                </a:rPr>
                <a:t>– </a:t>
              </a:r>
              <a:r>
                <a:rPr lang="en-US" b="1" kern="2800" dirty="0" smtClean="0">
                  <a:solidFill>
                    <a:srgbClr val="ED1933"/>
                  </a:solidFill>
                  <a:latin typeface="Arial" pitchFamily="34" charset="0"/>
                </a:rPr>
                <a:t>Chief Development Architect</a:t>
              </a:r>
              <a:endParaRPr lang="en-US" b="1" kern="2800" dirty="0">
                <a:solidFill>
                  <a:srgbClr val="ED1933"/>
                </a:solidFill>
                <a:latin typeface="Arial" pitchFamily="34" charset="0"/>
              </a:endParaRPr>
            </a:p>
            <a:p>
              <a:pPr>
                <a:lnSpc>
                  <a:spcPts val="3200"/>
                </a:lnSpc>
              </a:pPr>
              <a:r>
                <a:rPr lang="en-US" b="1" kern="2800" dirty="0" smtClean="0">
                  <a:solidFill>
                    <a:srgbClr val="ED1933"/>
                  </a:solidFill>
                  <a:latin typeface="Arial" pitchFamily="34" charset="0"/>
                </a:rPr>
                <a:t>February </a:t>
              </a:r>
              <a:r>
                <a:rPr lang="en-US" sz="1800" b="1" kern="2800" dirty="0" smtClean="0">
                  <a:solidFill>
                    <a:srgbClr val="ED1933"/>
                  </a:solidFill>
                  <a:latin typeface="Arial" pitchFamily="34" charset="0"/>
                </a:rPr>
                <a:t>2012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956" y="3065298"/>
              <a:ext cx="3350106" cy="7261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077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767"/>
            <a:ext cx="8229600" cy="1143000"/>
          </a:xfrm>
        </p:spPr>
        <p:txBody>
          <a:bodyPr/>
          <a:lstStyle/>
          <a:p>
            <a:r>
              <a:rPr lang="en-US" dirty="0" smtClean="0"/>
              <a:t>Cloud Economics</a:t>
            </a:r>
            <a:endParaRPr lang="en-US" dirty="0"/>
          </a:p>
        </p:txBody>
      </p:sp>
      <p:sp>
        <p:nvSpPr>
          <p:cNvPr id="4" name="Line 15"/>
          <p:cNvSpPr>
            <a:spLocks noChangeShapeType="1"/>
          </p:cNvSpPr>
          <p:nvPr/>
        </p:nvSpPr>
        <p:spPr bwMode="auto">
          <a:xfrm>
            <a:off x="95250" y="3381375"/>
            <a:ext cx="9048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98563" y="1565275"/>
            <a:ext cx="2246312" cy="747713"/>
          </a:xfrm>
          <a:prstGeom prst="rect">
            <a:avLst/>
          </a:prstGeom>
          <a:solidFill>
            <a:schemeClr val="bg2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2"/>
            </a:extrusionClr>
          </a:sp3d>
        </p:spPr>
        <p:txBody>
          <a:bodyPr anchor="ctr">
            <a:prstTxWarp prst="textNoShape">
              <a:avLst/>
            </a:prstTxWarp>
            <a:flatTx/>
          </a:bodyPr>
          <a:lstStyle/>
          <a:p>
            <a:r>
              <a:rPr lang="en-US" sz="1800" i="0" dirty="0">
                <a:solidFill>
                  <a:schemeClr val="bg1"/>
                </a:solidFill>
                <a:ea typeface="Arial" pitchFamily="1" charset="0"/>
                <a:cs typeface="Arial" pitchFamily="1" charset="0"/>
              </a:rPr>
              <a:t>Virtualization of Hardware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8760" y="5591175"/>
            <a:ext cx="2246313" cy="749300"/>
          </a:xfrm>
          <a:prstGeom prst="rect">
            <a:avLst/>
          </a:prstGeom>
          <a:solidFill>
            <a:srgbClr val="0000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0099"/>
            </a:extrusionClr>
          </a:sp3d>
        </p:spPr>
        <p:txBody>
          <a:bodyPr anchor="ctr">
            <a:prstTxWarp prst="textNoShape">
              <a:avLst/>
            </a:prstTxWarp>
            <a:flatTx/>
          </a:bodyPr>
          <a:lstStyle/>
          <a:p>
            <a:r>
              <a:rPr lang="en-US" sz="1800" i="0" dirty="0">
                <a:solidFill>
                  <a:schemeClr val="bg1"/>
                </a:solidFill>
                <a:ea typeface="Arial" pitchFamily="1" charset="0"/>
                <a:cs typeface="Arial" pitchFamily="1" charset="0"/>
              </a:rPr>
              <a:t>Standardization of Workloads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184275" y="2541588"/>
            <a:ext cx="2246313" cy="749300"/>
          </a:xfrm>
          <a:prstGeom prst="rect">
            <a:avLst/>
          </a:prstGeom>
          <a:solidFill>
            <a:srgbClr val="99CC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anchor="ctr">
            <a:prstTxWarp prst="textNoShape">
              <a:avLst/>
            </a:prstTxWarp>
            <a:flatTx/>
          </a:bodyPr>
          <a:lstStyle/>
          <a:p>
            <a:r>
              <a:rPr lang="en-US" sz="1800" i="0">
                <a:solidFill>
                  <a:schemeClr val="bg1"/>
                </a:solidFill>
                <a:ea typeface="Arial" pitchFamily="1" charset="0"/>
                <a:cs typeface="Arial" pitchFamily="1" charset="0"/>
              </a:rPr>
              <a:t>Utilization of Infrastructure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60463" y="4613275"/>
            <a:ext cx="2246312" cy="7493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prstTxWarp prst="textNoShape">
              <a:avLst/>
            </a:prstTxWarp>
            <a:flatTx/>
          </a:bodyPr>
          <a:lstStyle/>
          <a:p>
            <a:r>
              <a:rPr lang="en-US" sz="1800" i="0">
                <a:solidFill>
                  <a:schemeClr val="bg1"/>
                </a:solidFill>
                <a:ea typeface="Arial" pitchFamily="1" charset="0"/>
                <a:cs typeface="Arial" pitchFamily="1" charset="0"/>
              </a:rPr>
              <a:t>Automation of Management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72100" y="2451100"/>
            <a:ext cx="30702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i="0">
                <a:solidFill>
                  <a:schemeClr val="tx1"/>
                </a:solidFill>
                <a:ea typeface="Arial" pitchFamily="1" charset="0"/>
                <a:cs typeface="Arial" pitchFamily="1" charset="0"/>
              </a:rPr>
              <a:t>Virtualized environments only get benefits of scale if they are highly utilized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372100" y="1704975"/>
            <a:ext cx="3070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i="0">
                <a:solidFill>
                  <a:schemeClr val="tx1"/>
                </a:solidFill>
                <a:ea typeface="Arial" pitchFamily="1" charset="0"/>
                <a:cs typeface="Arial" pitchFamily="1" charset="0"/>
              </a:rPr>
              <a:t>Drives lower capital requirements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436096" y="5543550"/>
            <a:ext cx="29813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a typeface="Arial" pitchFamily="1" charset="0"/>
                <a:cs typeface="Arial" pitchFamily="1" charset="0"/>
              </a:rPr>
              <a:t>More complexity = less automation possible = people needed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436096" y="4706938"/>
            <a:ext cx="3070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a typeface="Arial" pitchFamily="1" charset="0"/>
                <a:cs typeface="Arial" pitchFamily="1" charset="0"/>
              </a:rPr>
              <a:t>Take repeatable tasks and automate</a:t>
            </a: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3878263" y="1854200"/>
            <a:ext cx="1171575" cy="300038"/>
          </a:xfrm>
          <a:prstGeom prst="rightArrow">
            <a:avLst>
              <a:gd name="adj1" fmla="val 50000"/>
              <a:gd name="adj2" fmla="val 97619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endParaRPr lang="en-US" i="0">
              <a:solidFill>
                <a:schemeClr val="tx1"/>
              </a:solidFill>
              <a:ea typeface="Arial" pitchFamily="1" charset="0"/>
              <a:cs typeface="Arial" pitchFamily="1" charset="0"/>
            </a:endParaRP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3887788" y="2752725"/>
            <a:ext cx="1171575" cy="300038"/>
          </a:xfrm>
          <a:prstGeom prst="rightArrow">
            <a:avLst>
              <a:gd name="adj1" fmla="val 50000"/>
              <a:gd name="adj2" fmla="val 97619"/>
            </a:avLst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endParaRPr lang="en-US" i="0">
              <a:solidFill>
                <a:schemeClr val="tx1"/>
              </a:solidFill>
              <a:ea typeface="Arial" pitchFamily="1" charset="0"/>
              <a:cs typeface="Arial" pitchFamily="1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3871913" y="4794250"/>
            <a:ext cx="1171575" cy="300038"/>
          </a:xfrm>
          <a:prstGeom prst="rightArrow">
            <a:avLst>
              <a:gd name="adj1" fmla="val 50000"/>
              <a:gd name="adj2" fmla="val 97619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endParaRPr lang="en-US" i="0">
              <a:solidFill>
                <a:schemeClr val="tx1"/>
              </a:solidFill>
              <a:ea typeface="Arial" pitchFamily="1" charset="0"/>
              <a:cs typeface="Arial" pitchFamily="1" charset="0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3887788" y="5786438"/>
            <a:ext cx="1171575" cy="300037"/>
          </a:xfrm>
          <a:prstGeom prst="rightArrow">
            <a:avLst>
              <a:gd name="adj1" fmla="val 50000"/>
              <a:gd name="adj2" fmla="val 97619"/>
            </a:avLst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endParaRPr lang="en-US" i="0">
              <a:solidFill>
                <a:schemeClr val="tx1"/>
              </a:solidFill>
              <a:ea typeface="Arial" pitchFamily="1" charset="0"/>
              <a:cs typeface="Arial" pitchFamily="1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 flipV="1">
            <a:off x="372230" y="4441825"/>
            <a:ext cx="677108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r>
              <a:rPr lang="en-US" sz="1600" b="1" i="0">
                <a:ea typeface="Arial" pitchFamily="1" charset="0"/>
                <a:cs typeface="Arial" pitchFamily="1" charset="0"/>
              </a:rPr>
              <a:t>Labor Leverage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 flipV="1">
            <a:off x="397630" y="1268543"/>
            <a:ext cx="677108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prstTxWarp prst="textNoShape">
              <a:avLst/>
            </a:prstTxWarp>
            <a:spAutoFit/>
          </a:bodyPr>
          <a:lstStyle/>
          <a:p>
            <a:r>
              <a:rPr lang="en-US" sz="1600" b="1" i="0" dirty="0">
                <a:ea typeface="Arial" pitchFamily="1" charset="0"/>
                <a:cs typeface="Arial" pitchFamily="1" charset="0"/>
              </a:rPr>
              <a:t>Infrastructure Leverage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49350" y="3624263"/>
            <a:ext cx="2246313" cy="7493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prstTxWarp prst="textNoShape">
              <a:avLst/>
            </a:prstTxWarp>
            <a:flatTx/>
          </a:bodyPr>
          <a:lstStyle/>
          <a:p>
            <a:r>
              <a:rPr lang="en-US" sz="1800" i="0">
                <a:solidFill>
                  <a:schemeClr val="bg1"/>
                </a:solidFill>
                <a:ea typeface="Arial" pitchFamily="1" charset="0"/>
                <a:cs typeface="Arial" pitchFamily="1" charset="0"/>
              </a:rPr>
              <a:t>Self Service</a:t>
            </a: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3860800" y="3805238"/>
            <a:ext cx="1171575" cy="300037"/>
          </a:xfrm>
          <a:prstGeom prst="rightArrow">
            <a:avLst>
              <a:gd name="adj1" fmla="val 50000"/>
              <a:gd name="adj2" fmla="val 97619"/>
            </a:avLst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endParaRPr lang="en-US" i="0">
              <a:solidFill>
                <a:schemeClr val="tx1"/>
              </a:solidFill>
              <a:ea typeface="Arial" pitchFamily="1" charset="0"/>
              <a:cs typeface="Arial" pitchFamily="1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436096" y="3705225"/>
            <a:ext cx="3654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a typeface="Arial" pitchFamily="1" charset="0"/>
                <a:cs typeface="Arial" pitchFamily="1" charset="0"/>
              </a:rPr>
              <a:t>Clients who can “serve themselves” require less support and get services</a:t>
            </a:r>
          </a:p>
        </p:txBody>
      </p:sp>
    </p:spTree>
    <p:extLst>
      <p:ext uri="{BB962C8B-B14F-4D97-AF65-F5344CB8AC3E}">
        <p14:creationId xmlns:p14="http://schemas.microsoft.com/office/powerpoint/2010/main" val="1841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374650" y="3811165"/>
            <a:ext cx="1428750" cy="968375"/>
          </a:xfrm>
          <a:prstGeom prst="rect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4" tIns="45717" rIns="91434" bIns="45717"/>
          <a:lstStyle/>
          <a:p>
            <a:endParaRPr lang="de-DE" sz="1400">
              <a:ea typeface="ＭＳ Ｐゴシック" pitchFamily="34" charset="-128"/>
            </a:endParaRPr>
          </a:p>
        </p:txBody>
      </p:sp>
      <p:pic>
        <p:nvPicPr>
          <p:cNvPr id="44" name="Rectangle 8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4766840"/>
            <a:ext cx="14557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4094163" y="4677940"/>
            <a:ext cx="4486275" cy="796925"/>
          </a:xfrm>
          <a:prstGeom prst="rect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4" tIns="45717" rIns="91434" bIns="45717"/>
          <a:lstStyle/>
          <a:p>
            <a:endParaRPr lang="de-DE" sz="1600">
              <a:ea typeface="ＭＳ Ｐゴシック" pitchFamily="34" charset="-128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395536" y="188640"/>
            <a:ext cx="8686800" cy="639763"/>
          </a:xfrm>
          <a:prstGeom prst="rect">
            <a:avLst/>
          </a:prstGeom>
        </p:spPr>
        <p:txBody>
          <a:bodyPr vert="horz" lIns="91437" tIns="45718" rIns="91437" bIns="45718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443D6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different about cloud computing?</a:t>
            </a:r>
          </a:p>
        </p:txBody>
      </p:sp>
      <p:sp>
        <p:nvSpPr>
          <p:cNvPr id="47" name="Rectangle 85"/>
          <p:cNvSpPr>
            <a:spLocks noChangeArrowheads="1"/>
          </p:cNvSpPr>
          <p:nvPr/>
        </p:nvSpPr>
        <p:spPr bwMode="auto">
          <a:xfrm>
            <a:off x="3783013" y="1339428"/>
            <a:ext cx="5080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14300" indent="-114300" algn="ctr"/>
            <a:r>
              <a:rPr lang="en-US" b="1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With cloud computing</a:t>
            </a:r>
          </a:p>
        </p:txBody>
      </p:sp>
      <p:sp>
        <p:nvSpPr>
          <p:cNvPr id="48" name="Rectangle 86"/>
          <p:cNvSpPr>
            <a:spLocks noChangeArrowheads="1"/>
          </p:cNvSpPr>
          <p:nvPr/>
        </p:nvSpPr>
        <p:spPr bwMode="auto">
          <a:xfrm>
            <a:off x="322263" y="1339428"/>
            <a:ext cx="319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14300" indent="-114300" algn="ctr"/>
            <a:r>
              <a:rPr lang="en-US" b="1">
                <a:ea typeface="ＭＳ Ｐゴシック" pitchFamily="34" charset="-128"/>
              </a:rPr>
              <a:t>Without cloud computing</a:t>
            </a:r>
          </a:p>
        </p:txBody>
      </p:sp>
      <p:sp>
        <p:nvSpPr>
          <p:cNvPr id="49" name="Rectangle 88"/>
          <p:cNvSpPr>
            <a:spLocks noChangeArrowheads="1"/>
          </p:cNvSpPr>
          <p:nvPr/>
        </p:nvSpPr>
        <p:spPr bwMode="auto">
          <a:xfrm>
            <a:off x="3998913" y="1960140"/>
            <a:ext cx="2689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Virtualized resources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Automated service management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Standardized services</a:t>
            </a:r>
          </a:p>
        </p:txBody>
      </p:sp>
      <p:sp>
        <p:nvSpPr>
          <p:cNvPr id="50" name="Rectangle 88"/>
          <p:cNvSpPr>
            <a:spLocks noChangeArrowheads="1"/>
          </p:cNvSpPr>
          <p:nvPr/>
        </p:nvSpPr>
        <p:spPr bwMode="auto">
          <a:xfrm>
            <a:off x="6691313" y="1960140"/>
            <a:ext cx="2143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Location independent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Rapid scalability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a typeface="ＭＳ Ｐゴシック" pitchFamily="34" charset="-128"/>
              </a:rPr>
              <a:t>Self-service</a:t>
            </a:r>
          </a:p>
        </p:txBody>
      </p:sp>
      <p:pic>
        <p:nvPicPr>
          <p:cNvPr id="51" name="Group 1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4403303"/>
            <a:ext cx="45180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Straight Connector 75"/>
          <p:cNvCxnSpPr>
            <a:cxnSpLocks noChangeShapeType="1"/>
          </p:cNvCxnSpPr>
          <p:nvPr/>
        </p:nvCxnSpPr>
        <p:spPr bwMode="auto">
          <a:xfrm rot="5400000">
            <a:off x="1480344" y="3637334"/>
            <a:ext cx="4518025" cy="1587"/>
          </a:xfrm>
          <a:prstGeom prst="line">
            <a:avLst/>
          </a:prstGeom>
          <a:noFill/>
          <a:ln w="12700">
            <a:solidFill>
              <a:srgbClr val="AAAAAA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3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196803"/>
            <a:ext cx="1371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3412703"/>
            <a:ext cx="13843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3311103"/>
            <a:ext cx="13716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Group 41"/>
          <p:cNvGrpSpPr>
            <a:grpSpLocks/>
          </p:cNvGrpSpPr>
          <p:nvPr/>
        </p:nvGrpSpPr>
        <p:grpSpPr bwMode="auto">
          <a:xfrm>
            <a:off x="365125" y="2449090"/>
            <a:ext cx="1449388" cy="1370013"/>
            <a:chOff x="431802" y="3167981"/>
            <a:chExt cx="1449349" cy="1369869"/>
          </a:xfrm>
        </p:grpSpPr>
        <p:pic>
          <p:nvPicPr>
            <p:cNvPr id="57" name="Rectangle 8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2" y="4254225"/>
              <a:ext cx="1463001" cy="579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45" y="3167981"/>
              <a:ext cx="1371600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Rectangle 13"/>
          <p:cNvSpPr>
            <a:spLocks noChangeArrowheads="1"/>
          </p:cNvSpPr>
          <p:nvPr/>
        </p:nvSpPr>
        <p:spPr bwMode="auto">
          <a:xfrm>
            <a:off x="4962525" y="4843040"/>
            <a:ext cx="14033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Software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Hardware</a:t>
            </a:r>
          </a:p>
        </p:txBody>
      </p:sp>
      <p:sp>
        <p:nvSpPr>
          <p:cNvPr id="60" name="Rectangle 13"/>
          <p:cNvSpPr>
            <a:spLocks noChangeArrowheads="1"/>
          </p:cNvSpPr>
          <p:nvPr/>
        </p:nvSpPr>
        <p:spPr bwMode="auto">
          <a:xfrm>
            <a:off x="6505575" y="4843040"/>
            <a:ext cx="14033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Storage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Networking</a:t>
            </a:r>
          </a:p>
        </p:txBody>
      </p:sp>
      <p:pic>
        <p:nvPicPr>
          <p:cNvPr id="61" name="Rectangle 8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5463753"/>
            <a:ext cx="45180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38"/>
          <p:cNvSpPr>
            <a:spLocks noChangeArrowheads="1"/>
          </p:cNvSpPr>
          <p:nvPr/>
        </p:nvSpPr>
        <p:spPr bwMode="auto">
          <a:xfrm>
            <a:off x="2036763" y="4273128"/>
            <a:ext cx="1431925" cy="968375"/>
          </a:xfrm>
          <a:prstGeom prst="rect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4" tIns="45717" rIns="91434" bIns="45717"/>
          <a:lstStyle/>
          <a:p>
            <a:endParaRPr lang="de-DE" sz="1600">
              <a:ea typeface="ＭＳ Ｐゴシック" pitchFamily="34" charset="-128"/>
            </a:endParaRPr>
          </a:p>
        </p:txBody>
      </p:sp>
      <p:pic>
        <p:nvPicPr>
          <p:cNvPr id="63" name="Rectangle 8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001665"/>
            <a:ext cx="14573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2844378"/>
            <a:ext cx="13716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13"/>
          <p:cNvSpPr>
            <a:spLocks noChangeArrowheads="1"/>
          </p:cNvSpPr>
          <p:nvPr/>
        </p:nvSpPr>
        <p:spPr bwMode="auto">
          <a:xfrm>
            <a:off x="2051050" y="4314403"/>
            <a:ext cx="14049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Software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Hardware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Storage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Networking</a:t>
            </a:r>
          </a:p>
        </p:txBody>
      </p:sp>
      <p:pic>
        <p:nvPicPr>
          <p:cNvPr id="66" name="Rectangle 8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5231978"/>
            <a:ext cx="14573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1375940"/>
            <a:ext cx="80486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5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1131465"/>
            <a:ext cx="5365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00050" y="3817515"/>
            <a:ext cx="14049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/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Software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Hardware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Storage</a:t>
            </a:r>
          </a:p>
          <a:p>
            <a:pPr marL="120650" indent="-120650">
              <a:buFont typeface="Arial" pitchFamily="34" charset="0"/>
              <a:buChar char="•"/>
            </a:pPr>
            <a:r>
              <a:rPr lang="en-US" sz="1400">
                <a:ea typeface="ＭＳ Ｐゴシック" pitchFamily="34" charset="-128"/>
              </a:rPr>
              <a:t>Networking</a:t>
            </a:r>
          </a:p>
        </p:txBody>
      </p:sp>
      <p:sp>
        <p:nvSpPr>
          <p:cNvPr id="70" name="Text Box 29"/>
          <p:cNvSpPr txBox="1">
            <a:spLocks noChangeArrowheads="1"/>
          </p:cNvSpPr>
          <p:nvPr/>
        </p:nvSpPr>
        <p:spPr bwMode="auto">
          <a:xfrm>
            <a:off x="496888" y="6106690"/>
            <a:ext cx="80629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b="1">
                <a:ea typeface="ＭＳ Ｐゴシック" pitchFamily="34" charset="-128"/>
              </a:rPr>
              <a:t>Note: Elements of cloud computing taken from NIST, Gartner, Forrester and IDC cloud computing definitions</a:t>
            </a:r>
          </a:p>
        </p:txBody>
      </p:sp>
    </p:spTree>
    <p:extLst>
      <p:ext uri="{BB962C8B-B14F-4D97-AF65-F5344CB8AC3E}">
        <p14:creationId xmlns:p14="http://schemas.microsoft.com/office/powerpoint/2010/main" val="25201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767"/>
            <a:ext cx="8229600" cy="1143000"/>
          </a:xfrm>
        </p:spPr>
        <p:txBody>
          <a:bodyPr/>
          <a:lstStyle/>
          <a:p>
            <a:r>
              <a:rPr lang="en-US" dirty="0" smtClean="0"/>
              <a:t>From … To …</a:t>
            </a:r>
            <a:endParaRPr lang="en-US" dirty="0"/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88707611"/>
              </p:ext>
            </p:extLst>
          </p:nvPr>
        </p:nvGraphicFramePr>
        <p:xfrm>
          <a:off x="304800" y="1221904"/>
          <a:ext cx="2973388" cy="5029200"/>
        </p:xfrm>
        <a:graphic>
          <a:graphicData uri="http://schemas.openxmlformats.org/drawingml/2006/table">
            <a:tbl>
              <a:tblPr/>
              <a:tblGrid>
                <a:gridCol w="1677988"/>
                <a:gridCol w="129540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Server/Storage Utilization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10-20%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Self service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Provisioning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Weeks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Change Management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Months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Service Creation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Weeks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Metering/Billing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Fixed cost model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Payback period for new services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Years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68722"/>
              </p:ext>
            </p:extLst>
          </p:nvPr>
        </p:nvGraphicFramePr>
        <p:xfrm>
          <a:off x="7010400" y="1221904"/>
          <a:ext cx="1371600" cy="5029200"/>
        </p:xfrm>
        <a:graphic>
          <a:graphicData uri="http://schemas.openxmlformats.org/drawingml/2006/table">
            <a:tbl>
              <a:tblPr/>
              <a:tblGrid>
                <a:gridCol w="137160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70-90%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Unlimited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Minutes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Days/Hours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Minutes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Granular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Months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 Box 54"/>
          <p:cNvSpPr txBox="1">
            <a:spLocks noChangeArrowheads="1"/>
          </p:cNvSpPr>
          <p:nvPr/>
        </p:nvSpPr>
        <p:spPr bwMode="auto">
          <a:xfrm>
            <a:off x="457200" y="952029"/>
            <a:ext cx="1524000" cy="1936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b="1">
                <a:solidFill>
                  <a:schemeClr val="bg1"/>
                </a:solidFill>
              </a:rPr>
              <a:t>Capability</a:t>
            </a:r>
          </a:p>
        </p:txBody>
      </p:sp>
      <p:sp>
        <p:nvSpPr>
          <p:cNvPr id="25" name="Text Box 55"/>
          <p:cNvSpPr txBox="1">
            <a:spLocks noChangeArrowheads="1"/>
          </p:cNvSpPr>
          <p:nvPr/>
        </p:nvSpPr>
        <p:spPr bwMode="auto">
          <a:xfrm>
            <a:off x="2133600" y="952029"/>
            <a:ext cx="1143000" cy="1936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b="1">
                <a:solidFill>
                  <a:schemeClr val="bg1"/>
                </a:solidFill>
              </a:rPr>
              <a:t>From</a:t>
            </a:r>
          </a:p>
        </p:txBody>
      </p:sp>
      <p:sp>
        <p:nvSpPr>
          <p:cNvPr id="26" name="Text Box 56"/>
          <p:cNvSpPr txBox="1">
            <a:spLocks noChangeArrowheads="1"/>
          </p:cNvSpPr>
          <p:nvPr/>
        </p:nvSpPr>
        <p:spPr bwMode="auto">
          <a:xfrm>
            <a:off x="7086600" y="952029"/>
            <a:ext cx="1219200" cy="193675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b="1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27" name="Text Box 50"/>
          <p:cNvSpPr txBox="1">
            <a:spLocks noChangeArrowheads="1"/>
          </p:cNvSpPr>
          <p:nvPr/>
        </p:nvSpPr>
        <p:spPr bwMode="auto">
          <a:xfrm>
            <a:off x="3657600" y="5870104"/>
            <a:ext cx="1143000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000" b="1">
                <a:solidFill>
                  <a:schemeClr val="tx1"/>
                </a:solidFill>
              </a:rPr>
              <a:t>Legacy environments</a:t>
            </a:r>
          </a:p>
        </p:txBody>
      </p:sp>
      <p:sp>
        <p:nvSpPr>
          <p:cNvPr id="28" name="Line 51"/>
          <p:cNvSpPr>
            <a:spLocks noChangeShapeType="1"/>
          </p:cNvSpPr>
          <p:nvPr/>
        </p:nvSpPr>
        <p:spPr bwMode="auto">
          <a:xfrm>
            <a:off x="3581400" y="5641504"/>
            <a:ext cx="320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de-DE"/>
          </a:p>
        </p:txBody>
      </p:sp>
      <p:sp>
        <p:nvSpPr>
          <p:cNvPr id="29" name="Text Box 52"/>
          <p:cNvSpPr txBox="1">
            <a:spLocks noChangeArrowheads="1"/>
          </p:cNvSpPr>
          <p:nvPr/>
        </p:nvSpPr>
        <p:spPr bwMode="auto">
          <a:xfrm>
            <a:off x="5638800" y="5870104"/>
            <a:ext cx="1143000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000" b="1">
                <a:solidFill>
                  <a:schemeClr val="tx1"/>
                </a:solidFill>
              </a:rPr>
              <a:t>Cloud enabled enterprise</a:t>
            </a:r>
          </a:p>
        </p:txBody>
      </p:sp>
      <p:grpSp>
        <p:nvGrpSpPr>
          <p:cNvPr id="30" name="Group 53"/>
          <p:cNvGrpSpPr>
            <a:grpSpLocks/>
          </p:cNvGrpSpPr>
          <p:nvPr/>
        </p:nvGrpSpPr>
        <p:grpSpPr bwMode="auto">
          <a:xfrm>
            <a:off x="3505200" y="764704"/>
            <a:ext cx="3341688" cy="762000"/>
            <a:chOff x="1563" y="3277"/>
            <a:chExt cx="2894" cy="767"/>
          </a:xfrm>
        </p:grpSpPr>
        <p:sp>
          <p:nvSpPr>
            <p:cNvPr id="31" name="Down Arrow 59"/>
            <p:cNvSpPr>
              <a:spLocks noChangeArrowheads="1"/>
            </p:cNvSpPr>
            <p:nvPr/>
          </p:nvSpPr>
          <p:spPr bwMode="auto">
            <a:xfrm>
              <a:off x="2404" y="3277"/>
              <a:ext cx="1176" cy="767"/>
            </a:xfrm>
            <a:prstGeom prst="downArrow">
              <a:avLst>
                <a:gd name="adj1" fmla="val 67546"/>
                <a:gd name="adj2" fmla="val 75556"/>
              </a:avLst>
            </a:prstGeom>
            <a:solidFill>
              <a:srgbClr val="CC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400">
                <a:solidFill>
                  <a:schemeClr val="tx1"/>
                </a:solidFill>
                <a:latin typeface="Osaka"/>
                <a:ea typeface="MS PGothic" pitchFamily="34" charset="-128"/>
              </a:endParaRPr>
            </a:p>
          </p:txBody>
        </p:sp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2677" y="3430"/>
              <a:ext cx="65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ea typeface="MS PGothic" pitchFamily="34" charset="-128"/>
                </a:rPr>
                <a:t>Reduced </a:t>
              </a:r>
            </a:p>
            <a:p>
              <a:pPr algn="ctr"/>
              <a:r>
                <a:rPr lang="en-US" sz="1000" b="1">
                  <a:solidFill>
                    <a:schemeClr val="bg1"/>
                  </a:solidFill>
                  <a:ea typeface="MS PGothic" pitchFamily="34" charset="-128"/>
                </a:rPr>
                <a:t>Cost </a:t>
              </a:r>
            </a:p>
          </p:txBody>
        </p:sp>
        <p:grpSp>
          <p:nvGrpSpPr>
            <p:cNvPr id="33" name="Group 56"/>
            <p:cNvGrpSpPr>
              <a:grpSpLocks/>
            </p:cNvGrpSpPr>
            <p:nvPr/>
          </p:nvGrpSpPr>
          <p:grpSpPr bwMode="auto">
            <a:xfrm>
              <a:off x="1563" y="3296"/>
              <a:ext cx="1124" cy="736"/>
              <a:chOff x="3471" y="3296"/>
              <a:chExt cx="1124" cy="736"/>
            </a:xfrm>
          </p:grpSpPr>
          <p:sp>
            <p:nvSpPr>
              <p:cNvPr id="37" name="Down Arrow 59"/>
              <p:cNvSpPr>
                <a:spLocks noChangeArrowheads="1"/>
              </p:cNvSpPr>
              <p:nvPr/>
            </p:nvSpPr>
            <p:spPr bwMode="auto">
              <a:xfrm rot="10800000">
                <a:off x="3473" y="3296"/>
                <a:ext cx="1116" cy="736"/>
              </a:xfrm>
              <a:prstGeom prst="downArrow">
                <a:avLst>
                  <a:gd name="adj1" fmla="val 67546"/>
                  <a:gd name="adj2" fmla="val 75556"/>
                </a:avLst>
              </a:prstGeom>
              <a:solidFill>
                <a:srgbClr val="00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de-DE" sz="1400">
                  <a:solidFill>
                    <a:schemeClr val="tx1"/>
                  </a:solidFill>
                  <a:latin typeface="Osaka"/>
                  <a:ea typeface="MS PGothic" pitchFamily="34" charset="-128"/>
                </a:endParaRPr>
              </a:p>
            </p:txBody>
          </p:sp>
          <p:sp>
            <p:nvSpPr>
              <p:cNvPr id="38" name="Rectangle 41"/>
              <p:cNvSpPr>
                <a:spLocks noChangeArrowheads="1"/>
              </p:cNvSpPr>
              <p:nvPr/>
            </p:nvSpPr>
            <p:spPr bwMode="auto">
              <a:xfrm>
                <a:off x="3471" y="3530"/>
                <a:ext cx="1124" cy="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ea typeface="MS PGothic" pitchFamily="34" charset="-128"/>
                  </a:rPr>
                  <a:t>Faster              Time-to-Market</a:t>
                </a:r>
              </a:p>
            </p:txBody>
          </p:sp>
        </p:grpSp>
        <p:grpSp>
          <p:nvGrpSpPr>
            <p:cNvPr id="34" name="Group 59"/>
            <p:cNvGrpSpPr>
              <a:grpSpLocks/>
            </p:cNvGrpSpPr>
            <p:nvPr/>
          </p:nvGrpSpPr>
          <p:grpSpPr bwMode="auto">
            <a:xfrm>
              <a:off x="3341" y="3296"/>
              <a:ext cx="1116" cy="736"/>
              <a:chOff x="1397" y="3296"/>
              <a:chExt cx="1116" cy="736"/>
            </a:xfrm>
          </p:grpSpPr>
          <p:sp>
            <p:nvSpPr>
              <p:cNvPr id="35" name="Down Arrow 59"/>
              <p:cNvSpPr>
                <a:spLocks noChangeArrowheads="1"/>
              </p:cNvSpPr>
              <p:nvPr/>
            </p:nvSpPr>
            <p:spPr bwMode="auto">
              <a:xfrm rot="10800000">
                <a:off x="1397" y="3296"/>
                <a:ext cx="1116" cy="736"/>
              </a:xfrm>
              <a:prstGeom prst="downArrow">
                <a:avLst>
                  <a:gd name="adj1" fmla="val 67546"/>
                  <a:gd name="adj2" fmla="val 75556"/>
                </a:avLst>
              </a:prstGeom>
              <a:solidFill>
                <a:srgbClr val="00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endParaRPr lang="de-DE" sz="1400">
                  <a:solidFill>
                    <a:schemeClr val="tx1"/>
                  </a:solidFill>
                  <a:latin typeface="Osaka"/>
                  <a:ea typeface="MS PGothic" pitchFamily="34" charset="-128"/>
                </a:endParaRPr>
              </a:p>
            </p:txBody>
          </p:sp>
          <p:sp>
            <p:nvSpPr>
              <p:cNvPr id="36" name="Rectangle 41"/>
              <p:cNvSpPr>
                <a:spLocks noChangeArrowheads="1"/>
              </p:cNvSpPr>
              <p:nvPr/>
            </p:nvSpPr>
            <p:spPr bwMode="auto">
              <a:xfrm>
                <a:off x="1528" y="3530"/>
                <a:ext cx="848" cy="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chemeClr val="bg1"/>
                    </a:solidFill>
                    <a:ea typeface="MS PGothic" pitchFamily="34" charset="-128"/>
                  </a:rPr>
                  <a:t>Increased Flexibility</a:t>
                </a:r>
              </a:p>
            </p:txBody>
          </p:sp>
        </p:grpSp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3581400" y="1755304"/>
            <a:ext cx="3200400" cy="3657600"/>
            <a:chOff x="2544" y="1008"/>
            <a:chExt cx="1248" cy="2544"/>
          </a:xfrm>
        </p:grpSpPr>
        <p:sp>
          <p:nvSpPr>
            <p:cNvPr id="40" name="AutoShape 48"/>
            <p:cNvSpPr>
              <a:spLocks noChangeArrowheads="1"/>
            </p:cNvSpPr>
            <p:nvPr/>
          </p:nvSpPr>
          <p:spPr bwMode="auto">
            <a:xfrm flipH="1">
              <a:off x="2544" y="1008"/>
              <a:ext cx="1248" cy="2544"/>
            </a:xfrm>
            <a:prstGeom prst="rtTriangle">
              <a:avLst/>
            </a:prstGeom>
            <a:gradFill rotWithShape="1">
              <a:gsLst>
                <a:gs pos="0">
                  <a:srgbClr val="003399">
                    <a:alpha val="84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lnSpc>
                  <a:spcPct val="90000"/>
                </a:lnSpc>
              </a:pPr>
              <a:endParaRPr lang="de-DE" sz="3500">
                <a:solidFill>
                  <a:schemeClr val="tx1"/>
                </a:solidFill>
              </a:endParaRPr>
            </a:p>
          </p:txBody>
        </p:sp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 flipV="1">
              <a:off x="2544" y="1008"/>
              <a:ext cx="1248" cy="2544"/>
            </a:xfrm>
            <a:prstGeom prst="rtTriangle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lnSpc>
                  <a:spcPct val="90000"/>
                </a:lnSpc>
              </a:pPr>
              <a:endParaRPr lang="de-DE" sz="350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3657600" y="1863254"/>
            <a:ext cx="2590800" cy="1077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buClr>
                <a:srgbClr val="9900CC"/>
              </a:buClr>
            </a:pPr>
            <a:r>
              <a:rPr lang="en-US" sz="1200" b="1">
                <a:solidFill>
                  <a:schemeClr val="tx1"/>
                </a:solidFill>
              </a:rPr>
              <a:t>Cloud Computing enables innovative business models by providing IT services from a dynamic infrastructure faster, simpler and cheaper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sz="12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61137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Cloud 2012: A market view from Gartner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76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426" y="304800"/>
            <a:ext cx="5817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Excurs</a:t>
            </a: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: Cloud 2012 from Gartner</a:t>
            </a:r>
            <a:endParaRPr lang="en-US" sz="2800" b="1" dirty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4" y="1268760"/>
            <a:ext cx="353377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31640" y="6078487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hlinkClick r:id="rId3"/>
              </a:rPr>
              <a:t>http://www.gartner.com/technology/research/predicts/</a:t>
            </a:r>
            <a:endParaRPr lang="de-DE" sz="12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0" y="2887588"/>
            <a:ext cx="3448050" cy="154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0" y="4427077"/>
            <a:ext cx="3448049" cy="165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50" y="980944"/>
            <a:ext cx="3448050" cy="190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65133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Marketsize</a:t>
            </a:r>
            <a:r>
              <a:rPr lang="en-US" sz="2400" b="1" dirty="0" smtClean="0">
                <a:solidFill>
                  <a:schemeClr val="bg1"/>
                </a:solidFill>
              </a:rPr>
              <a:t> of </a:t>
            </a:r>
            <a:r>
              <a:rPr lang="en-US" sz="2400" b="1" dirty="0" err="1" smtClean="0">
                <a:solidFill>
                  <a:schemeClr val="bg1"/>
                </a:solidFill>
              </a:rPr>
              <a:t>BPaaS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SaaS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PaaS</a:t>
            </a:r>
            <a:r>
              <a:rPr lang="en-US" sz="2400" b="1" dirty="0" smtClean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 err="1" smtClean="0">
                <a:solidFill>
                  <a:schemeClr val="bg1"/>
                </a:solidFill>
              </a:rPr>
              <a:t>aaS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426" y="304800"/>
            <a:ext cx="5461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Excurs</a:t>
            </a: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: Cloud 2012 </a:t>
            </a:r>
            <a:r>
              <a:rPr lang="en-US" sz="2800" b="1" dirty="0" err="1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Marketsize</a:t>
            </a:r>
            <a:endParaRPr lang="en-US" sz="2800" b="1" dirty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1640" y="6078487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 smtClean="0">
                <a:hlinkClick r:id="rId2"/>
              </a:rPr>
              <a:t>http</a:t>
            </a:r>
            <a:r>
              <a:rPr lang="de-DE" sz="1200" dirty="0">
                <a:hlinkClick r:id="rId2"/>
              </a:rPr>
              <a:t>://blog.goaruna.com/tag/cloud-market-size/</a:t>
            </a:r>
            <a:endParaRPr lang="de-DE" sz="1200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75486"/>
            <a:ext cx="8280920" cy="55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>
          <a:xfrm>
            <a:off x="3925198" y="3645024"/>
            <a:ext cx="504056" cy="5760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3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40877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Cloud Landscape Analysis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75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381000" y="76200"/>
            <a:ext cx="8763000" cy="6858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443D6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Cloud Landscape Analysis – no clear leader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904703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20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0633" name="Group 8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7688853"/>
              </p:ext>
            </p:extLst>
          </p:nvPr>
        </p:nvGraphicFramePr>
        <p:xfrm>
          <a:off x="395536" y="2988000"/>
          <a:ext cx="8458200" cy="2517776"/>
        </p:xfrm>
        <a:graphic>
          <a:graphicData uri="http://schemas.openxmlformats.org/drawingml/2006/table">
            <a:tbl>
              <a:tblPr/>
              <a:tblGrid>
                <a:gridCol w="1447800"/>
                <a:gridCol w="838200"/>
                <a:gridCol w="838200"/>
                <a:gridCol w="609600"/>
                <a:gridCol w="1371600"/>
                <a:gridCol w="1676400"/>
                <a:gridCol w="1676400"/>
              </a:tblGrid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Major Cloud Players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IaaS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PaaS</a:t>
                      </a: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SaaS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Partner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Public/Private/AppStore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Comment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IBM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SPPC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2012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SalesForce.com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Force.com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CRM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VMware /VMForce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Private/ 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Acquired Heroku (Ruby)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Microsoft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Windows Azure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Soyatec (Java)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Private/ 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Oracle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Amazon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Amazon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Amazon (IaaS, PaaS)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 /App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PaaS:  on Amazon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HP (newly ann plans)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2011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By 2012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2010 partner = MSFT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 /    ?      /App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Vague Cloud Plans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Google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AppEngine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GA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Private/ 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GA=Google Apps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Amazon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EC2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Beanstalk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S3, etc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Public / Private/ App Store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  <a:hlinkClick r:id="rId3"/>
                        </a:rPr>
                        <a:t>Amazon Appstore Dev Portal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Acquired Beanstalk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$99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Appstore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 (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dev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buy,sell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Arial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58" name="AutoShape 88"/>
          <p:cNvSpPr>
            <a:spLocks noChangeAspect="1" noChangeArrowheads="1"/>
          </p:cNvSpPr>
          <p:nvPr/>
        </p:nvSpPr>
        <p:spPr bwMode="auto">
          <a:xfrm>
            <a:off x="2300536" y="3225552"/>
            <a:ext cx="975320" cy="333375"/>
          </a:xfrm>
          <a:prstGeom prst="rightArrow">
            <a:avLst>
              <a:gd name="adj1" fmla="val 50000"/>
              <a:gd name="adj2" fmla="val 57143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59" name="AutoShape 90"/>
          <p:cNvSpPr>
            <a:spLocks noChangeAspect="1" noChangeArrowheads="1"/>
          </p:cNvSpPr>
          <p:nvPr/>
        </p:nvSpPr>
        <p:spPr bwMode="auto">
          <a:xfrm flipH="1">
            <a:off x="3824536" y="3212976"/>
            <a:ext cx="914400" cy="333375"/>
          </a:xfrm>
          <a:prstGeom prst="rightArrow">
            <a:avLst>
              <a:gd name="adj1" fmla="val 50000"/>
              <a:gd name="adj2" fmla="val 68571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60" name="AutoShape 2"/>
          <p:cNvSpPr>
            <a:spLocks noChangeAspect="1" noChangeArrowheads="1"/>
          </p:cNvSpPr>
          <p:nvPr/>
        </p:nvSpPr>
        <p:spPr bwMode="auto">
          <a:xfrm rot="10800000">
            <a:off x="2452936" y="4444752"/>
            <a:ext cx="1371600" cy="333375"/>
          </a:xfrm>
          <a:prstGeom prst="rightArrow">
            <a:avLst>
              <a:gd name="adj1" fmla="val 50000"/>
              <a:gd name="adj2" fmla="val 102857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61" name="AutoShape 3"/>
          <p:cNvSpPr>
            <a:spLocks noChangeAspect="1" noChangeArrowheads="1"/>
          </p:cNvSpPr>
          <p:nvPr/>
        </p:nvSpPr>
        <p:spPr bwMode="auto">
          <a:xfrm>
            <a:off x="1895872" y="4751809"/>
            <a:ext cx="1524000" cy="333375"/>
          </a:xfrm>
          <a:prstGeom prst="rightArrow">
            <a:avLst>
              <a:gd name="adj1" fmla="val 50000"/>
              <a:gd name="adj2" fmla="val 114286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62" name="AutoShape 4"/>
          <p:cNvSpPr>
            <a:spLocks noChangeAspect="1" noChangeArrowheads="1"/>
          </p:cNvSpPr>
          <p:nvPr/>
        </p:nvSpPr>
        <p:spPr bwMode="auto">
          <a:xfrm rot="10800000">
            <a:off x="2452936" y="3455662"/>
            <a:ext cx="1615008" cy="333375"/>
          </a:xfrm>
          <a:prstGeom prst="rightArrow">
            <a:avLst>
              <a:gd name="adj1" fmla="val 50000"/>
              <a:gd name="adj2" fmla="val 102857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63" name="AutoShape 5"/>
          <p:cNvSpPr>
            <a:spLocks noChangeAspect="1" noChangeArrowheads="1"/>
          </p:cNvSpPr>
          <p:nvPr/>
        </p:nvSpPr>
        <p:spPr bwMode="auto">
          <a:xfrm>
            <a:off x="1919536" y="3660527"/>
            <a:ext cx="1524000" cy="333375"/>
          </a:xfrm>
          <a:prstGeom prst="rightArrow">
            <a:avLst>
              <a:gd name="adj1" fmla="val 50000"/>
              <a:gd name="adj2" fmla="val 114286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465" name="Text Box 7"/>
          <p:cNvSpPr txBox="1">
            <a:spLocks noChangeArrowheads="1"/>
          </p:cNvSpPr>
          <p:nvPr/>
        </p:nvSpPr>
        <p:spPr bwMode="auto">
          <a:xfrm>
            <a:off x="457200" y="1235075"/>
            <a:ext cx="8305800" cy="16142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117475" indent="-117475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sz="1150" dirty="0"/>
              <a:t>Gartner sees 60 active participants in the </a:t>
            </a:r>
            <a:r>
              <a:rPr lang="en-US" sz="1150" dirty="0" err="1"/>
              <a:t>PaaS</a:t>
            </a:r>
            <a:r>
              <a:rPr lang="en-US" sz="1150" dirty="0"/>
              <a:t> market.  The majority do not make more than $5M total company revenue.  </a:t>
            </a:r>
          </a:p>
          <a:p>
            <a:pPr defTabSz="914400"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sz="1150" dirty="0"/>
              <a:t>Part of the </a:t>
            </a:r>
            <a:r>
              <a:rPr lang="en-US" sz="1150" dirty="0" err="1"/>
              <a:t>PaaS</a:t>
            </a:r>
            <a:r>
              <a:rPr lang="en-US" sz="1150" dirty="0"/>
              <a:t> market is spinning off from the traditional AIM (App Infrastructure </a:t>
            </a:r>
            <a:r>
              <a:rPr lang="en-US" sz="1150" dirty="0" err="1"/>
              <a:t>Midware</a:t>
            </a:r>
            <a:r>
              <a:rPr lang="en-US" sz="1150" dirty="0"/>
              <a:t>), using a variety of architectural underpinnings to achieve scalable Cloud Application Infrastructure Services.</a:t>
            </a:r>
          </a:p>
          <a:p>
            <a:pPr defTabSz="914400"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sz="1150" b="1" dirty="0"/>
              <a:t>IBM, Microsoft, Salesforce.com, and Oracle</a:t>
            </a:r>
            <a:r>
              <a:rPr lang="en-US" sz="1150" dirty="0"/>
              <a:t> have middleware that serves as a good base for more comprehensive offerings.</a:t>
            </a:r>
          </a:p>
          <a:p>
            <a:pPr defTabSz="914400"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sz="1150" dirty="0"/>
              <a:t>Consolidation is expected in the next 5 years..  A normal cycle (innovation, market consolidation, market commoditization</a:t>
            </a:r>
            <a:r>
              <a:rPr lang="en-US" sz="1150" dirty="0" smtClean="0"/>
              <a:t>)</a:t>
            </a:r>
            <a:endParaRPr lang="en-US" sz="1150" dirty="0"/>
          </a:p>
          <a:p>
            <a:pPr defTabSz="914400" eaLnBrk="1" hangingPunct="1">
              <a:spcBef>
                <a:spcPct val="0"/>
              </a:spcBef>
              <a:spcAft>
                <a:spcPct val="40000"/>
              </a:spcAft>
              <a:buClrTx/>
              <a:buFontTx/>
              <a:buChar char="•"/>
            </a:pPr>
            <a:r>
              <a:rPr lang="en-US" sz="1150" dirty="0"/>
              <a:t>The </a:t>
            </a:r>
            <a:r>
              <a:rPr lang="en-US" sz="1150" dirty="0" err="1"/>
              <a:t>PaaS</a:t>
            </a:r>
            <a:r>
              <a:rPr lang="en-US" sz="1150" dirty="0"/>
              <a:t> market is very immature, making apples to apples comparisons difficult..</a:t>
            </a:r>
          </a:p>
        </p:txBody>
      </p:sp>
      <p:sp>
        <p:nvSpPr>
          <p:cNvPr id="19541" name="Text Box 83"/>
          <p:cNvSpPr txBox="1">
            <a:spLocks noChangeArrowheads="1"/>
          </p:cNvSpPr>
          <p:nvPr/>
        </p:nvSpPr>
        <p:spPr bwMode="auto">
          <a:xfrm>
            <a:off x="381000" y="5638800"/>
            <a:ext cx="49434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457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457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457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4572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sz="1100"/>
              <a:t>Note: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1100"/>
              <a:t>Oracle is a SaaS provider (via Oracle On Demand) – but not a PaaS provider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1100"/>
              <a:t>Oracle is a PaaS enabler via Oracle technology that runs on Amazon EC2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381000" y="76199"/>
            <a:ext cx="8763000" cy="107791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443D6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New Play PaaS - PaaS is important for rapid scale out of customer base ... very unmature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200"/>
            <a:ext cx="7845552" cy="685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Table Of Content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44500" y="980728"/>
            <a:ext cx="80391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464646"/>
                </a:solidFill>
                <a:cs typeface="Arial"/>
              </a:rPr>
              <a:t>Quick Introduction to Cloud:  Characteristics, Taxonomy &amp; </a:t>
            </a:r>
            <a:r>
              <a:rPr lang="en-US" dirty="0" smtClean="0">
                <a:solidFill>
                  <a:srgbClr val="464646"/>
                </a:solidFill>
                <a:cs typeface="Arial"/>
              </a:rPr>
              <a:t>Economics</a:t>
            </a:r>
            <a:endParaRPr lang="en-US" dirty="0" smtClean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Cloud 2012 – A market </a:t>
            </a:r>
            <a:r>
              <a:rPr lang="en-US" dirty="0">
                <a:solidFill>
                  <a:srgbClr val="464646"/>
                </a:solidFill>
                <a:latin typeface="Arial"/>
                <a:cs typeface="Arial"/>
              </a:rPr>
              <a:t>v</a:t>
            </a: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iew from Gartner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Market size estimates of Cloud </a:t>
            </a:r>
            <a:r>
              <a:rPr lang="en-US" dirty="0" err="1" smtClean="0">
                <a:solidFill>
                  <a:srgbClr val="464646"/>
                </a:solidFill>
                <a:latin typeface="Arial"/>
                <a:cs typeface="Arial"/>
              </a:rPr>
              <a:t>BPaaS</a:t>
            </a: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, </a:t>
            </a:r>
            <a:r>
              <a:rPr lang="en-US" dirty="0" err="1" smtClean="0">
                <a:solidFill>
                  <a:srgbClr val="464646"/>
                </a:solidFill>
                <a:latin typeface="Arial"/>
                <a:cs typeface="Arial"/>
              </a:rPr>
              <a:t>SaaS</a:t>
            </a: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, </a:t>
            </a:r>
            <a:r>
              <a:rPr lang="en-US" dirty="0" err="1" smtClean="0">
                <a:solidFill>
                  <a:srgbClr val="464646"/>
                </a:solidFill>
                <a:latin typeface="Arial"/>
                <a:cs typeface="Arial"/>
              </a:rPr>
              <a:t>PaaS</a:t>
            </a: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 and </a:t>
            </a:r>
            <a:r>
              <a:rPr lang="en-US" dirty="0" err="1" smtClean="0">
                <a:solidFill>
                  <a:srgbClr val="464646"/>
                </a:solidFill>
                <a:latin typeface="Arial"/>
                <a:cs typeface="Arial"/>
              </a:rPr>
              <a:t>IaaS</a:t>
            </a: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 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Cloud Landscape Analysis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5 basic Cloud Delivery Models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How to identify Business Opportunities where Cloud “fits”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Proposed AGT Cloud Architecture 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Potential AGT Cloud Use Cases</a:t>
            </a:r>
          </a:p>
          <a:p>
            <a:pPr marL="285750" indent="-285750">
              <a:buClrTx/>
              <a:buFont typeface="Arial"/>
              <a:buChar char="•"/>
            </a:pPr>
            <a:endParaRPr lang="en-US" dirty="0">
              <a:solidFill>
                <a:srgbClr val="464646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Arial"/>
              <a:buChar char="•"/>
            </a:pPr>
            <a:r>
              <a:rPr lang="en-US" dirty="0" smtClean="0">
                <a:solidFill>
                  <a:srgbClr val="464646"/>
                </a:solidFill>
                <a:latin typeface="Arial"/>
                <a:cs typeface="Arial"/>
              </a:rPr>
              <a:t>Key Take </a:t>
            </a:r>
            <a:r>
              <a:rPr lang="en-US" dirty="0" err="1" smtClean="0">
                <a:solidFill>
                  <a:srgbClr val="464646"/>
                </a:solidFill>
                <a:latin typeface="Arial"/>
                <a:cs typeface="Arial"/>
              </a:rPr>
              <a:t>Aways</a:t>
            </a:r>
            <a:endParaRPr lang="en-US" dirty="0" smtClean="0">
              <a:solidFill>
                <a:srgbClr val="46464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98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46121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5 basic Cloud Delivery Models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83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5 different Cloud Delivery Models define the spectrum of activities</a:t>
            </a:r>
            <a:endParaRPr lang="de-DE" dirty="0" smtClean="0"/>
          </a:p>
        </p:txBody>
      </p:sp>
      <p:sp>
        <p:nvSpPr>
          <p:cNvPr id="958477" name="AutoShape 13"/>
          <p:cNvSpPr>
            <a:spLocks noChangeArrowheads="1"/>
          </p:cNvSpPr>
          <p:nvPr/>
        </p:nvSpPr>
        <p:spPr bwMode="auto">
          <a:xfrm>
            <a:off x="274638" y="1338263"/>
            <a:ext cx="8594725" cy="361950"/>
          </a:xfrm>
          <a:prstGeom prst="leftRightArrow">
            <a:avLst>
              <a:gd name="adj1" fmla="val 55259"/>
              <a:gd name="adj2" fmla="val 60353"/>
            </a:avLst>
          </a:prstGeom>
          <a:gradFill rotWithShape="1">
            <a:gsLst>
              <a:gs pos="0">
                <a:schemeClr val="bg2">
                  <a:alpha val="97000"/>
                </a:schemeClr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>
                  <a:alpha val="97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4343" name="Text Box 14"/>
          <p:cNvSpPr txBox="1">
            <a:spLocks noChangeArrowheads="1"/>
          </p:cNvSpPr>
          <p:nvPr/>
        </p:nvSpPr>
        <p:spPr bwMode="auto">
          <a:xfrm>
            <a:off x="531813" y="1366838"/>
            <a:ext cx="7762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>
                    <a:alpha val="9686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400" b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Private</a:t>
            </a:r>
            <a:endParaRPr lang="de-DE" sz="1400" b="1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44" name="Text Box 15"/>
          <p:cNvSpPr txBox="1">
            <a:spLocks noChangeArrowheads="1"/>
          </p:cNvSpPr>
          <p:nvPr/>
        </p:nvSpPr>
        <p:spPr bwMode="auto">
          <a:xfrm>
            <a:off x="7875588" y="1366838"/>
            <a:ext cx="71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>
                    <a:alpha val="9686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b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Public</a:t>
            </a:r>
            <a:endParaRPr lang="de-DE" sz="1400" b="1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45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638" y="1871663"/>
            <a:ext cx="5189537" cy="1557337"/>
          </a:xfrm>
          <a:prstGeom prst="rect">
            <a:avLst/>
          </a:prstGeom>
          <a:solidFill>
            <a:srgbClr val="E2E2E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E2E2E2"/>
                </a:solidFill>
                <a:miter lim="800000"/>
                <a:headEnd/>
                <a:tailEnd/>
              </a14:hiddenLine>
            </a:ext>
          </a:extLst>
        </p:spPr>
        <p:txBody>
          <a:bodyPr lIns="234000" tIns="46800" rIns="234000" bIns="54000" anchor="b"/>
          <a:lstStyle/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>
                <a:solidFill>
                  <a:srgbClr val="4D4D4D"/>
                </a:solidFill>
                <a:cs typeface="Arial" pitchFamily="34" charset="0"/>
              </a:rPr>
              <a:t>Enterprise</a:t>
            </a:r>
          </a:p>
        </p:txBody>
      </p:sp>
      <p:grpSp>
        <p:nvGrpSpPr>
          <p:cNvPr id="14346" name="Group 100"/>
          <p:cNvGrpSpPr>
            <a:grpSpLocks/>
          </p:cNvGrpSpPr>
          <p:nvPr/>
        </p:nvGrpSpPr>
        <p:grpSpPr bwMode="auto">
          <a:xfrm>
            <a:off x="630238" y="2090738"/>
            <a:ext cx="996950" cy="736600"/>
            <a:chOff x="333" y="1317"/>
            <a:chExt cx="628" cy="464"/>
          </a:xfrm>
        </p:grpSpPr>
        <p:sp>
          <p:nvSpPr>
            <p:cNvPr id="14413" name="AutoShape 20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33" y="1317"/>
              <a:ext cx="628" cy="464"/>
            </a:xfrm>
            <a:prstGeom prst="roundRect">
              <a:avLst>
                <a:gd name="adj" fmla="val 14468"/>
              </a:avLst>
            </a:prstGeom>
            <a:gradFill rotWithShape="1">
              <a:gsLst>
                <a:gs pos="0">
                  <a:srgbClr val="D1D1D1"/>
                </a:gs>
                <a:gs pos="100000">
                  <a:srgbClr val="C0C0C0">
                    <a:alpha val="89998"/>
                  </a:srgbClr>
                </a:gs>
              </a:gsLst>
              <a:lin ang="5400000" scaled="1"/>
            </a:gra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4066" tIns="0" rIns="74066" bIns="0"/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900" b="1">
                  <a:solidFill>
                    <a:srgbClr val="000000"/>
                  </a:solidFill>
                  <a:cs typeface="Arial" pitchFamily="34" charset="0"/>
                </a:rPr>
                <a:t>Enterprise</a:t>
              </a:r>
            </a:p>
            <a:p>
              <a:pPr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900">
                  <a:solidFill>
                    <a:srgbClr val="000000"/>
                  </a:solidFill>
                  <a:cs typeface="Arial" pitchFamily="34" charset="0"/>
                </a:rPr>
                <a:t>Data Center</a:t>
              </a:r>
            </a:p>
          </p:txBody>
        </p:sp>
        <p:sp>
          <p:nvSpPr>
            <p:cNvPr id="14414" name="AutoShape 2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75" y="1572"/>
              <a:ext cx="543" cy="180"/>
            </a:xfrm>
            <a:prstGeom prst="roundRect">
              <a:avLst>
                <a:gd name="adj" fmla="val 14468"/>
              </a:avLst>
            </a:prstGeom>
            <a:gradFill rotWithShape="1">
              <a:gsLst>
                <a:gs pos="0">
                  <a:srgbClr val="9BA8FC"/>
                </a:gs>
                <a:gs pos="100000">
                  <a:srgbClr val="7889FB">
                    <a:alpha val="89998"/>
                  </a:srgbClr>
                </a:gs>
              </a:gsLst>
              <a:lin ang="5400000" scaled="1"/>
            </a:gradFill>
            <a:ln w="19050" algn="ctr">
              <a:solidFill>
                <a:srgbClr val="7889F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4066" tIns="0" rIns="74066" bIns="0" anchor="ctr"/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800" b="1">
                  <a:solidFill>
                    <a:srgbClr val="FFFFFF"/>
                  </a:solidFill>
                  <a:cs typeface="Arial" pitchFamily="34" charset="0"/>
                </a:rPr>
                <a:t>Private Cloud</a:t>
              </a:r>
            </a:p>
          </p:txBody>
        </p:sp>
      </p:grpSp>
      <p:grpSp>
        <p:nvGrpSpPr>
          <p:cNvPr id="14347" name="Group 99"/>
          <p:cNvGrpSpPr>
            <a:grpSpLocks/>
          </p:cNvGrpSpPr>
          <p:nvPr/>
        </p:nvGrpSpPr>
        <p:grpSpPr bwMode="auto">
          <a:xfrm>
            <a:off x="2371725" y="2090738"/>
            <a:ext cx="996950" cy="982662"/>
            <a:chOff x="1498" y="1317"/>
            <a:chExt cx="628" cy="619"/>
          </a:xfrm>
        </p:grpSpPr>
        <p:sp>
          <p:nvSpPr>
            <p:cNvPr id="14410" name="AutoShape 23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498" y="1317"/>
              <a:ext cx="628" cy="464"/>
            </a:xfrm>
            <a:prstGeom prst="roundRect">
              <a:avLst>
                <a:gd name="adj" fmla="val 14468"/>
              </a:avLst>
            </a:prstGeom>
            <a:gradFill rotWithShape="1">
              <a:gsLst>
                <a:gs pos="0">
                  <a:srgbClr val="D1D1D1"/>
                </a:gs>
                <a:gs pos="100000">
                  <a:srgbClr val="C0C0C0">
                    <a:alpha val="89998"/>
                  </a:srgbClr>
                </a:gs>
              </a:gsLst>
              <a:lin ang="5400000" scaled="1"/>
            </a:gra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6659" tIns="0" rIns="66659" bIns="0"/>
            <a:lstStyle/>
            <a:p>
              <a:pPr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900" b="1">
                  <a:solidFill>
                    <a:srgbClr val="000000"/>
                  </a:solidFill>
                  <a:cs typeface="Arial" pitchFamily="34" charset="0"/>
                </a:rPr>
                <a:t>Enterprise</a:t>
              </a:r>
            </a:p>
            <a:p>
              <a:pPr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900">
                  <a:solidFill>
                    <a:srgbClr val="000000"/>
                  </a:solidFill>
                  <a:cs typeface="Arial" pitchFamily="34" charset="0"/>
                </a:rPr>
                <a:t>Data Center</a:t>
              </a:r>
            </a:p>
          </p:txBody>
        </p:sp>
        <p:sp>
          <p:nvSpPr>
            <p:cNvPr id="14411" name="AutoShape 24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498" y="1534"/>
              <a:ext cx="628" cy="402"/>
            </a:xfrm>
            <a:prstGeom prst="roundRect">
              <a:avLst>
                <a:gd name="adj" fmla="val 14468"/>
              </a:avLst>
            </a:prstGeom>
            <a:solidFill>
              <a:srgbClr val="CCECFF">
                <a:alpha val="50195"/>
              </a:srgbClr>
            </a:solidFill>
            <a:ln w="19050" algn="ctr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6659" tIns="0" rIns="66659" bIns="0" anchor="b"/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800" b="1" dirty="0" smtClean="0">
                  <a:solidFill>
                    <a:srgbClr val="000066"/>
                  </a:solidFill>
                  <a:cs typeface="Arial" pitchFamily="34" charset="0"/>
                </a:rPr>
                <a:t>ÂGT operated</a:t>
              </a:r>
              <a:endParaRPr lang="en-US" sz="800" b="1" dirty="0">
                <a:solidFill>
                  <a:srgbClr val="000066"/>
                </a:solidFill>
                <a:cs typeface="Arial" pitchFamily="34" charset="0"/>
              </a:endParaRPr>
            </a:p>
          </p:txBody>
        </p:sp>
        <p:sp>
          <p:nvSpPr>
            <p:cNvPr id="14412" name="AutoShape 25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539" y="1572"/>
              <a:ext cx="556" cy="180"/>
            </a:xfrm>
            <a:prstGeom prst="roundRect">
              <a:avLst>
                <a:gd name="adj" fmla="val 14468"/>
              </a:avLst>
            </a:prstGeom>
            <a:gradFill rotWithShape="1">
              <a:gsLst>
                <a:gs pos="0">
                  <a:srgbClr val="9BA8FC"/>
                </a:gs>
                <a:gs pos="100000">
                  <a:srgbClr val="7889FB">
                    <a:alpha val="89998"/>
                  </a:srgbClr>
                </a:gs>
              </a:gsLst>
              <a:lin ang="5400000" scaled="1"/>
            </a:gradFill>
            <a:ln w="19050" algn="ctr">
              <a:solidFill>
                <a:srgbClr val="7889F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6659" tIns="0" rIns="66659" bIns="0" anchor="ctr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800" b="1">
                  <a:solidFill>
                    <a:srgbClr val="FFFFFF"/>
                  </a:solidFill>
                  <a:cs typeface="Arial" pitchFamily="34" charset="0"/>
                </a:rPr>
                <a:t>Managed Private Cloud</a:t>
              </a:r>
            </a:p>
          </p:txBody>
        </p:sp>
      </p:grpSp>
      <p:sp>
        <p:nvSpPr>
          <p:cNvPr id="14348" name="AutoShape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41788" y="2084388"/>
            <a:ext cx="984250" cy="301625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D1D1D1"/>
              </a:gs>
              <a:gs pos="100000">
                <a:srgbClr val="C0C0C0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5837" tIns="0" rIns="65837" bIns="0"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900" b="1">
                <a:solidFill>
                  <a:srgbClr val="000000"/>
                </a:solidFill>
                <a:cs typeface="Arial" pitchFamily="34" charset="0"/>
              </a:rPr>
              <a:t>Enterprise</a:t>
            </a:r>
            <a:endParaRPr lang="en-US" sz="900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49" name="Oval 3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1875" y="2108200"/>
            <a:ext cx="411163" cy="258763"/>
          </a:xfrm>
          <a:prstGeom prst="ellipse">
            <a:avLst/>
          </a:prstGeom>
          <a:solidFill>
            <a:srgbClr val="C0C0C0">
              <a:alpha val="89803"/>
            </a:srgbClr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User A</a:t>
            </a:r>
            <a:endParaRPr lang="en-US" sz="800" b="1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50" name="Oval 3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61288" y="2109788"/>
            <a:ext cx="409575" cy="258762"/>
          </a:xfrm>
          <a:prstGeom prst="ellipse">
            <a:avLst/>
          </a:prstGeom>
          <a:solidFill>
            <a:srgbClr val="C0C0C0">
              <a:alpha val="89803"/>
            </a:srgbClr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User B</a:t>
            </a:r>
            <a:endParaRPr lang="en-US" sz="800" b="1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51" name="Oval 3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43875" y="2109788"/>
            <a:ext cx="409575" cy="258762"/>
          </a:xfrm>
          <a:prstGeom prst="ellipse">
            <a:avLst/>
          </a:prstGeom>
          <a:solidFill>
            <a:srgbClr val="C0C0C0">
              <a:alpha val="89803"/>
            </a:srgbClr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User C</a:t>
            </a:r>
            <a:endParaRPr lang="en-US" sz="800" b="1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52" name="Oval 3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05700" y="2338388"/>
            <a:ext cx="411163" cy="257175"/>
          </a:xfrm>
          <a:prstGeom prst="ellipse">
            <a:avLst/>
          </a:prstGeom>
          <a:solidFill>
            <a:srgbClr val="C0C0C0">
              <a:alpha val="89803"/>
            </a:srgbClr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User D</a:t>
            </a:r>
            <a:endParaRPr lang="en-US" sz="800" b="1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53" name="Oval 3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23225" y="2338388"/>
            <a:ext cx="407988" cy="258762"/>
          </a:xfrm>
          <a:prstGeom prst="ellipse">
            <a:avLst/>
          </a:prstGeom>
          <a:solidFill>
            <a:srgbClr val="C0C0C0">
              <a:alpha val="89803"/>
            </a:srgbClr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User E</a:t>
            </a:r>
            <a:endParaRPr lang="en-US" sz="800" b="1" i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354" name="AutoShape 4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03900" y="2085975"/>
            <a:ext cx="696913" cy="254000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D1D1D1"/>
              </a:gs>
              <a:gs pos="100000">
                <a:srgbClr val="C0C0C0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28800" bIns="0"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Enterprise A</a:t>
            </a:r>
          </a:p>
        </p:txBody>
      </p:sp>
      <p:sp>
        <p:nvSpPr>
          <p:cNvPr id="14355" name="AutoShape 4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78500" y="2282825"/>
            <a:ext cx="234950" cy="503238"/>
          </a:xfrm>
          <a:prstGeom prst="upArrow">
            <a:avLst>
              <a:gd name="adj1" fmla="val 50000"/>
              <a:gd name="adj2" fmla="val 53547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356" name="AutoShape 4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22975" y="2216150"/>
            <a:ext cx="696913" cy="255588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D1D1D1"/>
              </a:gs>
              <a:gs pos="100000">
                <a:srgbClr val="C0C0C0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28800" bIns="0"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Enterprise B</a:t>
            </a:r>
          </a:p>
        </p:txBody>
      </p:sp>
      <p:sp>
        <p:nvSpPr>
          <p:cNvPr id="14357" name="AutoShape 4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45225" y="2352675"/>
            <a:ext cx="696913" cy="230188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D1D1D1"/>
              </a:gs>
              <a:gs pos="100000">
                <a:srgbClr val="C0C0C0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28800" bIns="0"/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000000"/>
                </a:solidFill>
                <a:cs typeface="Arial" pitchFamily="34" charset="0"/>
              </a:rPr>
              <a:t>Enterprise C</a:t>
            </a:r>
          </a:p>
        </p:txBody>
      </p:sp>
      <p:sp>
        <p:nvSpPr>
          <p:cNvPr id="14358" name="AutoShape 4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56313" y="2400300"/>
            <a:ext cx="176212" cy="503238"/>
          </a:xfrm>
          <a:prstGeom prst="upArrow">
            <a:avLst>
              <a:gd name="adj1" fmla="val 53157"/>
              <a:gd name="adj2" fmla="val 53151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359" name="AutoShape 4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72213" y="2543175"/>
            <a:ext cx="149225" cy="211138"/>
          </a:xfrm>
          <a:prstGeom prst="upArrow">
            <a:avLst>
              <a:gd name="adj1" fmla="val 48935"/>
              <a:gd name="adj2" fmla="val 45742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360" name="Picture 47" descr="grosnuage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2633663"/>
            <a:ext cx="1339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1" name="AutoShape 4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37250" y="2735263"/>
            <a:ext cx="850900" cy="285750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9BA8FC"/>
              </a:gs>
              <a:gs pos="100000">
                <a:srgbClr val="7889FB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7889F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6659" tIns="0" rIns="66659" bIns="0" anchor="ctr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FFFFFF"/>
                </a:solidFill>
                <a:cs typeface="Arial" pitchFamily="34" charset="0"/>
              </a:rPr>
              <a:t>Shared Cloud Services</a:t>
            </a:r>
          </a:p>
        </p:txBody>
      </p:sp>
      <p:sp>
        <p:nvSpPr>
          <p:cNvPr id="14362" name="AutoShape 54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 rot="10800000">
            <a:off x="171450" y="3543300"/>
            <a:ext cx="3638550" cy="1920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64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AU" sz="1400" b="1">
              <a:cs typeface="Arial" pitchFamily="34" charset="0"/>
            </a:endParaRPr>
          </a:p>
        </p:txBody>
      </p:sp>
      <p:sp>
        <p:nvSpPr>
          <p:cNvPr id="14363" name="AutoShape 55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 rot="10800000">
            <a:off x="3846513" y="3543300"/>
            <a:ext cx="1577975" cy="1920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64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AU" sz="1400" b="1">
              <a:cs typeface="Arial" pitchFamily="34" charset="0"/>
            </a:endParaRPr>
          </a:p>
        </p:txBody>
      </p:sp>
      <p:sp>
        <p:nvSpPr>
          <p:cNvPr id="14364" name="AutoShape 56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 rot="10800000">
            <a:off x="5567363" y="3543300"/>
            <a:ext cx="1577975" cy="1920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64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AU" sz="1400" b="1">
              <a:cs typeface="Arial" pitchFamily="34" charset="0"/>
            </a:endParaRPr>
          </a:p>
        </p:txBody>
      </p:sp>
      <p:sp>
        <p:nvSpPr>
          <p:cNvPr id="14365" name="AutoShape 5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 rot="10800000">
            <a:off x="7291388" y="3543300"/>
            <a:ext cx="1577975" cy="1920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64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AU" sz="1400" b="1">
              <a:cs typeface="Arial" pitchFamily="34" charset="0"/>
            </a:endParaRPr>
          </a:p>
        </p:txBody>
      </p:sp>
      <p:grpSp>
        <p:nvGrpSpPr>
          <p:cNvPr id="14366" name="Group 73"/>
          <p:cNvGrpSpPr>
            <a:grpSpLocks/>
          </p:cNvGrpSpPr>
          <p:nvPr/>
        </p:nvGrpSpPr>
        <p:grpSpPr bwMode="auto">
          <a:xfrm>
            <a:off x="376238" y="1938338"/>
            <a:ext cx="323850" cy="323850"/>
            <a:chOff x="-634" y="1932"/>
            <a:chExt cx="204" cy="204"/>
          </a:xfrm>
        </p:grpSpPr>
        <p:grpSp>
          <p:nvGrpSpPr>
            <p:cNvPr id="14405" name="Group 59"/>
            <p:cNvGrpSpPr>
              <a:grpSpLocks noChangeAspect="1"/>
            </p:cNvGrpSpPr>
            <p:nvPr>
              <p:custDataLst>
                <p:tags r:id="rId46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4407" name="Oval 60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4408" name="Oval 61"/>
              <p:cNvSpPr>
                <a:spLocks noChangeAspect="1" noChangeArrowheads="1"/>
              </p:cNvSpPr>
              <p:nvPr>
                <p:custDataLst>
                  <p:tags r:id="rId47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4409" name="Oval 62"/>
              <p:cNvSpPr>
                <a:spLocks noChangeAspect="1" noChangeArrowheads="1"/>
              </p:cNvSpPr>
              <p:nvPr>
                <p:custDataLst>
                  <p:tags r:id="rId48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4406" name="Text Box 72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1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367" name="Group 74"/>
          <p:cNvGrpSpPr>
            <a:grpSpLocks/>
          </p:cNvGrpSpPr>
          <p:nvPr/>
        </p:nvGrpSpPr>
        <p:grpSpPr bwMode="auto">
          <a:xfrm>
            <a:off x="2106613" y="1938338"/>
            <a:ext cx="323850" cy="323850"/>
            <a:chOff x="-634" y="1932"/>
            <a:chExt cx="204" cy="204"/>
          </a:xfrm>
        </p:grpSpPr>
        <p:grpSp>
          <p:nvGrpSpPr>
            <p:cNvPr id="14400" name="Group 75"/>
            <p:cNvGrpSpPr>
              <a:grpSpLocks noChangeAspect="1"/>
            </p:cNvGrpSpPr>
            <p:nvPr>
              <p:custDataLst>
                <p:tags r:id="rId43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4402" name="Oval 76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4403" name="Oval 77"/>
              <p:cNvSpPr>
                <a:spLocks noChangeAspect="1" noChangeArrowheads="1"/>
              </p:cNvSpPr>
              <p:nvPr>
                <p:custDataLst>
                  <p:tags r:id="rId44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4404" name="Oval 78"/>
              <p:cNvSpPr>
                <a:spLocks noChangeAspect="1" noChangeArrowheads="1"/>
              </p:cNvSpPr>
              <p:nvPr>
                <p:custDataLst>
                  <p:tags r:id="rId45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4401" name="Text Box 79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1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4368" name="Group 80"/>
          <p:cNvGrpSpPr>
            <a:grpSpLocks/>
          </p:cNvGrpSpPr>
          <p:nvPr/>
        </p:nvGrpSpPr>
        <p:grpSpPr bwMode="auto">
          <a:xfrm>
            <a:off x="3863975" y="1938338"/>
            <a:ext cx="323850" cy="323850"/>
            <a:chOff x="-634" y="1932"/>
            <a:chExt cx="204" cy="204"/>
          </a:xfrm>
        </p:grpSpPr>
        <p:grpSp>
          <p:nvGrpSpPr>
            <p:cNvPr id="14395" name="Group 81"/>
            <p:cNvGrpSpPr>
              <a:grpSpLocks noChangeAspect="1"/>
            </p:cNvGrpSpPr>
            <p:nvPr>
              <p:custDataLst>
                <p:tags r:id="rId40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4397" name="Oval 82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4398" name="Oval 83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4399" name="Oval 84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4396" name="Text Box 85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1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4369" name="Group 86"/>
          <p:cNvGrpSpPr>
            <a:grpSpLocks/>
          </p:cNvGrpSpPr>
          <p:nvPr/>
        </p:nvGrpSpPr>
        <p:grpSpPr bwMode="auto">
          <a:xfrm>
            <a:off x="5548313" y="1938338"/>
            <a:ext cx="323850" cy="323850"/>
            <a:chOff x="-634" y="1932"/>
            <a:chExt cx="204" cy="204"/>
          </a:xfrm>
        </p:grpSpPr>
        <p:grpSp>
          <p:nvGrpSpPr>
            <p:cNvPr id="14390" name="Group 87"/>
            <p:cNvGrpSpPr>
              <a:grpSpLocks noChangeAspect="1"/>
            </p:cNvGrpSpPr>
            <p:nvPr>
              <p:custDataLst>
                <p:tags r:id="rId37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4392" name="Oval 88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4393" name="Oval 89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4394" name="Oval 90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4391" name="Text Box 91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1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14370" name="Group 92"/>
          <p:cNvGrpSpPr>
            <a:grpSpLocks/>
          </p:cNvGrpSpPr>
          <p:nvPr/>
        </p:nvGrpSpPr>
        <p:grpSpPr bwMode="auto">
          <a:xfrm>
            <a:off x="7177088" y="1938338"/>
            <a:ext cx="323850" cy="323850"/>
            <a:chOff x="-634" y="1932"/>
            <a:chExt cx="204" cy="204"/>
          </a:xfrm>
        </p:grpSpPr>
        <p:grpSp>
          <p:nvGrpSpPr>
            <p:cNvPr id="14385" name="Group 93"/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4387" name="Oval 94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4388" name="Oval 95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4389" name="Oval 96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4386" name="Text Box 97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14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sp>
        <p:nvSpPr>
          <p:cNvPr id="14371" name="AutoShape 2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410450" y="2308225"/>
            <a:ext cx="107950" cy="617538"/>
          </a:xfrm>
          <a:prstGeom prst="upDownArrow">
            <a:avLst>
              <a:gd name="adj1" fmla="val 50000"/>
              <a:gd name="adj2" fmla="val 54399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de-DE" sz="2000" b="1">
              <a:cs typeface="Arial" pitchFamily="34" charset="0"/>
            </a:endParaRPr>
          </a:p>
        </p:txBody>
      </p:sp>
      <p:sp>
        <p:nvSpPr>
          <p:cNvPr id="14372" name="AutoShape 3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915275" y="2343150"/>
            <a:ext cx="109538" cy="617538"/>
          </a:xfrm>
          <a:prstGeom prst="upDownArrow">
            <a:avLst>
              <a:gd name="adj1" fmla="val 50000"/>
              <a:gd name="adj2" fmla="val 47372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de-DE" sz="2000" b="1">
              <a:cs typeface="Arial" pitchFamily="34" charset="0"/>
            </a:endParaRPr>
          </a:p>
        </p:txBody>
      </p:sp>
      <p:sp>
        <p:nvSpPr>
          <p:cNvPr id="14373" name="AutoShape 31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404225" y="2308225"/>
            <a:ext cx="109538" cy="617538"/>
          </a:xfrm>
          <a:prstGeom prst="upDownArrow">
            <a:avLst>
              <a:gd name="adj1" fmla="val 50000"/>
              <a:gd name="adj2" fmla="val 47372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de-DE" sz="2000" b="1">
              <a:cs typeface="Arial" pitchFamily="34" charset="0"/>
            </a:endParaRPr>
          </a:p>
        </p:txBody>
      </p:sp>
      <p:sp>
        <p:nvSpPr>
          <p:cNvPr id="14374" name="AutoShape 33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656513" y="2582863"/>
            <a:ext cx="109537" cy="315912"/>
          </a:xfrm>
          <a:prstGeom prst="upDownArrow">
            <a:avLst>
              <a:gd name="adj1" fmla="val 50722"/>
              <a:gd name="adj2" fmla="val 43475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de-DE" sz="2000" b="1">
              <a:cs typeface="Arial" pitchFamily="34" charset="0"/>
            </a:endParaRPr>
          </a:p>
        </p:txBody>
      </p:sp>
      <p:sp>
        <p:nvSpPr>
          <p:cNvPr id="14375" name="AutoShape 101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172450" y="2582863"/>
            <a:ext cx="109538" cy="315912"/>
          </a:xfrm>
          <a:prstGeom prst="upDownArrow">
            <a:avLst>
              <a:gd name="adj1" fmla="val 50722"/>
              <a:gd name="adj2" fmla="val 43474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endParaRPr lang="de-DE" sz="2000" b="1">
              <a:cs typeface="Arial" pitchFamily="34" charset="0"/>
            </a:endParaRPr>
          </a:p>
        </p:txBody>
      </p:sp>
      <p:pic>
        <p:nvPicPr>
          <p:cNvPr id="14376" name="Picture 39" descr="grosnuage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2657475"/>
            <a:ext cx="14827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7" name="AutoShape 40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573963" y="2762250"/>
            <a:ext cx="827087" cy="285750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9BA8FC"/>
              </a:gs>
              <a:gs pos="100000">
                <a:srgbClr val="7889FB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7889F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6659" tIns="0" rIns="66659" bIns="0" anchor="ctr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FFFFFF"/>
                </a:solidFill>
                <a:cs typeface="Arial" pitchFamily="34" charset="0"/>
              </a:rPr>
              <a:t>Public Cloud Services</a:t>
            </a:r>
          </a:p>
        </p:txBody>
      </p:sp>
      <p:sp>
        <p:nvSpPr>
          <p:cNvPr id="14378" name="AutoShape 102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559300" y="2297113"/>
            <a:ext cx="149225" cy="211137"/>
          </a:xfrm>
          <a:prstGeom prst="upArrow">
            <a:avLst>
              <a:gd name="adj1" fmla="val 48935"/>
              <a:gd name="adj2" fmla="val 45742"/>
            </a:avLst>
          </a:prstGeom>
          <a:gradFill rotWithShape="1">
            <a:gsLst>
              <a:gs pos="0">
                <a:srgbClr val="99CC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379" name="AutoShape 2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143375" y="2435225"/>
            <a:ext cx="984250" cy="638175"/>
          </a:xfrm>
          <a:prstGeom prst="roundRect">
            <a:avLst>
              <a:gd name="adj" fmla="val 14468"/>
            </a:avLst>
          </a:prstGeom>
          <a:solidFill>
            <a:srgbClr val="CCECFF">
              <a:alpha val="89803"/>
            </a:srgbClr>
          </a:solidFill>
          <a:ln w="19050" algn="ctr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5837" tIns="0" rIns="65837" bIns="0" anchor="b"/>
          <a:lstStyle/>
          <a:p>
            <a:pPr>
              <a:lnSpc>
                <a:spcPct val="80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 dirty="0" smtClean="0">
                <a:solidFill>
                  <a:srgbClr val="000066"/>
                </a:solidFill>
                <a:cs typeface="Arial" pitchFamily="34" charset="0"/>
              </a:rPr>
              <a:t>AGT </a:t>
            </a:r>
            <a:r>
              <a:rPr lang="en-US" sz="800" b="1" dirty="0">
                <a:solidFill>
                  <a:srgbClr val="000066"/>
                </a:solidFill>
                <a:cs typeface="Arial" pitchFamily="34" charset="0"/>
              </a:rPr>
              <a:t>owned and operated </a:t>
            </a:r>
          </a:p>
        </p:txBody>
      </p:sp>
      <p:sp>
        <p:nvSpPr>
          <p:cNvPr id="14380" name="AutoShape 28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03700" y="2495550"/>
            <a:ext cx="879475" cy="285750"/>
          </a:xfrm>
          <a:prstGeom prst="roundRect">
            <a:avLst>
              <a:gd name="adj" fmla="val 14468"/>
            </a:avLst>
          </a:prstGeom>
          <a:gradFill rotWithShape="1">
            <a:gsLst>
              <a:gs pos="0">
                <a:srgbClr val="9BA8FC"/>
              </a:gs>
              <a:gs pos="100000">
                <a:srgbClr val="7889FB">
                  <a:alpha val="89998"/>
                </a:srgbClr>
              </a:gs>
            </a:gsLst>
            <a:lin ang="5400000" scaled="1"/>
          </a:gradFill>
          <a:ln w="19050" algn="ctr">
            <a:solidFill>
              <a:srgbClr val="7889F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6659" tIns="0" rIns="66659" bIns="0" anchor="ctr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800" b="1">
                <a:solidFill>
                  <a:srgbClr val="FFFFFF"/>
                </a:solidFill>
                <a:cs typeface="Arial" pitchFamily="34" charset="0"/>
              </a:rPr>
              <a:t>Hosted Private Cloud</a:t>
            </a:r>
          </a:p>
        </p:txBody>
      </p:sp>
      <p:sp>
        <p:nvSpPr>
          <p:cNvPr id="14381" name="Rectangle 103"/>
          <p:cNvSpPr>
            <a:spLocks noChangeArrowheads="1"/>
          </p:cNvSpPr>
          <p:nvPr>
            <p:custDataLst>
              <p:tags r:id="rId30"/>
            </p:custDataLst>
          </p:nvPr>
        </p:nvSpPr>
        <p:spPr bwMode="gray">
          <a:xfrm>
            <a:off x="320675" y="3832225"/>
            <a:ext cx="3336925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82800" rIns="72000" bIns="82800"/>
          <a:lstStyle/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Enterprise owned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Either enterprise operation or 3rd party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Fixed price or time and materials </a:t>
            </a:r>
            <a:r>
              <a:rPr lang="en-US" sz="1200" dirty="0" smtClean="0">
                <a:cs typeface="Arial" pitchFamily="34" charset="0"/>
              </a:rPr>
              <a:t>services, Internal network</a:t>
            </a:r>
            <a:endParaRPr lang="en-US" sz="1200" dirty="0">
              <a:cs typeface="Arial" pitchFamily="34" charset="0"/>
            </a:endParaRP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Dedicated assets</a:t>
            </a:r>
          </a:p>
        </p:txBody>
      </p:sp>
      <p:sp>
        <p:nvSpPr>
          <p:cNvPr id="14382" name="Rectangle 104"/>
          <p:cNvSpPr>
            <a:spLocks noChangeArrowheads="1"/>
          </p:cNvSpPr>
          <p:nvPr>
            <p:custDataLst>
              <p:tags r:id="rId31"/>
            </p:custDataLst>
          </p:nvPr>
        </p:nvSpPr>
        <p:spPr bwMode="gray">
          <a:xfrm>
            <a:off x="3810000" y="3793696"/>
            <a:ext cx="1681419" cy="25309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82800" rIns="72000" bIns="82800">
            <a:spAutoFit/>
          </a:bodyPr>
          <a:lstStyle/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 smtClean="0">
                <a:cs typeface="Arial" pitchFamily="34" charset="0"/>
              </a:rPr>
              <a:t>Cloud provider owned </a:t>
            </a:r>
            <a:r>
              <a:rPr lang="en-US" sz="1200" dirty="0">
                <a:cs typeface="Arial" pitchFamily="34" charset="0"/>
              </a:rPr>
              <a:t>and operated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Centralized, secure delivery center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Fixed price, time and materials, or pay as you go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Internal network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Dedicated </a:t>
            </a:r>
            <a:r>
              <a:rPr lang="en-US" sz="1200" dirty="0" smtClean="0">
                <a:cs typeface="Arial" pitchFamily="34" charset="0"/>
              </a:rPr>
              <a:t>assets</a:t>
            </a:r>
            <a:r>
              <a:rPr lang="en-US" sz="1200" dirty="0">
                <a:cs typeface="Arial" pitchFamily="34" charset="0"/>
              </a:rPr>
              <a:t/>
            </a:r>
            <a:br>
              <a:rPr lang="en-US" sz="1200" dirty="0">
                <a:cs typeface="Arial" pitchFamily="34" charset="0"/>
              </a:rPr>
            </a:br>
            <a:endParaRPr lang="en-US" sz="1200" dirty="0" smtClean="0">
              <a:cs typeface="Arial" pitchFamily="34" charset="0"/>
            </a:endParaRPr>
          </a:p>
        </p:txBody>
      </p:sp>
      <p:sp>
        <p:nvSpPr>
          <p:cNvPr id="14383" name="Rectangle 105"/>
          <p:cNvSpPr>
            <a:spLocks noChangeArrowheads="1"/>
          </p:cNvSpPr>
          <p:nvPr>
            <p:custDataLst>
              <p:tags r:id="rId32"/>
            </p:custDataLst>
          </p:nvPr>
        </p:nvSpPr>
        <p:spPr bwMode="gray">
          <a:xfrm>
            <a:off x="5580063" y="3832225"/>
            <a:ext cx="1554162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82800" rIns="72000" bIns="82800"/>
          <a:lstStyle/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Mix of shared and dedicated </a:t>
            </a:r>
            <a:r>
              <a:rPr lang="en-US" sz="1200" dirty="0" smtClean="0">
                <a:cs typeface="Arial" pitchFamily="34" charset="0"/>
              </a:rPr>
              <a:t>resources (</a:t>
            </a:r>
            <a:r>
              <a:rPr lang="en-US" sz="1200" dirty="0" err="1" smtClean="0">
                <a:cs typeface="Arial" pitchFamily="34" charset="0"/>
              </a:rPr>
              <a:t>Multitenancy</a:t>
            </a:r>
            <a:r>
              <a:rPr lang="en-US" sz="1200" dirty="0" smtClean="0">
                <a:cs typeface="Arial" pitchFamily="34" charset="0"/>
              </a:rPr>
              <a:t>)</a:t>
            </a:r>
            <a:endParaRPr lang="en-US" sz="1200" dirty="0">
              <a:cs typeface="Arial" pitchFamily="34" charset="0"/>
            </a:endParaRP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Shared facility and staff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Pay as you go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>
                <a:cs typeface="Arial" pitchFamily="34" charset="0"/>
              </a:rPr>
              <a:t>VPN access or public internet</a:t>
            </a:r>
          </a:p>
        </p:txBody>
      </p:sp>
      <p:sp>
        <p:nvSpPr>
          <p:cNvPr id="14384" name="Rectangle 106"/>
          <p:cNvSpPr>
            <a:spLocks noChangeArrowheads="1"/>
          </p:cNvSpPr>
          <p:nvPr>
            <p:custDataLst>
              <p:tags r:id="rId33"/>
            </p:custDataLst>
          </p:nvPr>
        </p:nvSpPr>
        <p:spPr bwMode="gray">
          <a:xfrm>
            <a:off x="7304088" y="3832225"/>
            <a:ext cx="1554162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82800" rIns="72000" bIns="82800"/>
          <a:lstStyle/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>
                <a:cs typeface="Arial" pitchFamily="34" charset="0"/>
              </a:rPr>
              <a:t>Shared resources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>
                <a:cs typeface="Arial" pitchFamily="34" charset="0"/>
              </a:rPr>
              <a:t>Elastic scaling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>
                <a:cs typeface="Arial" pitchFamily="34" charset="0"/>
              </a:rPr>
              <a:t>Pay as you go</a:t>
            </a:r>
          </a:p>
          <a:p>
            <a:pPr marL="144463" lvl="1" indent="-142875" algn="l">
              <a:spcBef>
                <a:spcPct val="7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>
                <a:cs typeface="Arial" pitchFamily="34" charset="0"/>
              </a:rPr>
              <a:t>Public internet</a:t>
            </a:r>
          </a:p>
        </p:txBody>
      </p:sp>
    </p:spTree>
    <p:extLst>
      <p:ext uri="{BB962C8B-B14F-4D97-AF65-F5344CB8AC3E}">
        <p14:creationId xmlns:p14="http://schemas.microsoft.com/office/powerpoint/2010/main" val="1431757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6896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How to identify Cloud Business Opportunities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174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to identify Business Opportunities where Cloud can help .. We suggest 6 Steps ..</a:t>
            </a:r>
            <a:endParaRPr lang="de-DE" dirty="0" smtClean="0"/>
          </a:p>
        </p:txBody>
      </p:sp>
      <p:sp>
        <p:nvSpPr>
          <p:cNvPr id="79" name="AutoShape 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74638" y="3850482"/>
            <a:ext cx="2681287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>
                <a:solidFill>
                  <a:schemeClr val="bg1"/>
                </a:solidFill>
              </a:rPr>
              <a:t>Implement Cloud</a:t>
            </a:r>
          </a:p>
        </p:txBody>
      </p:sp>
      <p:sp>
        <p:nvSpPr>
          <p:cNvPr id="8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74638" y="4185444"/>
            <a:ext cx="2681287" cy="18589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81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3" t="63170" r="8632" b="3896"/>
          <a:stretch>
            <a:fillRect/>
          </a:stretch>
        </p:blipFill>
        <p:spPr bwMode="auto">
          <a:xfrm>
            <a:off x="557213" y="4269582"/>
            <a:ext cx="19145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AutoShape 10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74638" y="1348582"/>
            <a:ext cx="2681287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 dirty="0" smtClean="0">
                <a:solidFill>
                  <a:schemeClr val="bg1"/>
                </a:solidFill>
              </a:rPr>
              <a:t>Brainstorm Cloud Opportunities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3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74638" y="1683544"/>
            <a:ext cx="2681287" cy="18462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84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9839" r="77597" b="52068"/>
          <a:stretch>
            <a:fillRect/>
          </a:stretch>
        </p:blipFill>
        <p:spPr bwMode="auto">
          <a:xfrm>
            <a:off x="771525" y="1740694"/>
            <a:ext cx="16859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AutoShap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149600" y="1348582"/>
            <a:ext cx="2681288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>
                <a:solidFill>
                  <a:schemeClr val="bg1"/>
                </a:solidFill>
              </a:rPr>
              <a:t>Assess Workload</a:t>
            </a:r>
          </a:p>
        </p:txBody>
      </p:sp>
      <p:sp>
        <p:nvSpPr>
          <p:cNvPr id="86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149600" y="1683544"/>
            <a:ext cx="2681288" cy="18462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87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5" t="12355" r="42072" b="52080"/>
          <a:stretch>
            <a:fillRect/>
          </a:stretch>
        </p:blipFill>
        <p:spPr bwMode="auto">
          <a:xfrm>
            <a:off x="3402013" y="1751807"/>
            <a:ext cx="19383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AutoShape 20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032500" y="1348582"/>
            <a:ext cx="2681288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>
                <a:solidFill>
                  <a:schemeClr val="bg1"/>
                </a:solidFill>
              </a:rPr>
              <a:t>Determine the Cloud Delivery Model</a:t>
            </a:r>
          </a:p>
        </p:txBody>
      </p:sp>
      <p:sp>
        <p:nvSpPr>
          <p:cNvPr id="89" name="Rectangle 21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032500" y="1683544"/>
            <a:ext cx="2681288" cy="18462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90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7" t="12709" r="8408" b="54150"/>
          <a:stretch>
            <a:fillRect/>
          </a:stretch>
        </p:blipFill>
        <p:spPr bwMode="auto">
          <a:xfrm>
            <a:off x="6375400" y="1796257"/>
            <a:ext cx="192405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AutoShape 24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024563" y="3850482"/>
            <a:ext cx="2681287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>
                <a:solidFill>
                  <a:schemeClr val="bg1"/>
                </a:solidFill>
              </a:rPr>
              <a:t>Define Business Value</a:t>
            </a:r>
          </a:p>
        </p:txBody>
      </p:sp>
      <p:sp>
        <p:nvSpPr>
          <p:cNvPr id="92" name="Rectangle 2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6024563" y="4185444"/>
            <a:ext cx="2681287" cy="18589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93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64195" r="76122" b="3690"/>
          <a:stretch>
            <a:fillRect/>
          </a:stretch>
        </p:blipFill>
        <p:spPr bwMode="auto">
          <a:xfrm>
            <a:off x="6327775" y="4331494"/>
            <a:ext cx="20732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AutoShape 29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3149600" y="3850482"/>
            <a:ext cx="2681288" cy="457200"/>
          </a:xfrm>
          <a:prstGeom prst="roundRect">
            <a:avLst>
              <a:gd name="adj" fmla="val 19444"/>
            </a:avLst>
          </a:prstGeom>
          <a:gradFill rotWithShape="1">
            <a:gsLst>
              <a:gs pos="0">
                <a:schemeClr val="hlink">
                  <a:gamma/>
                  <a:tint val="6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54000" bIns="118800"/>
          <a:lstStyle/>
          <a:p>
            <a:pPr algn="l"/>
            <a:r>
              <a:rPr lang="de-DE" sz="1200">
                <a:solidFill>
                  <a:schemeClr val="bg1"/>
                </a:solidFill>
              </a:rPr>
              <a:t>Establish Architecture</a:t>
            </a:r>
          </a:p>
        </p:txBody>
      </p:sp>
      <p:sp>
        <p:nvSpPr>
          <p:cNvPr id="95" name="Rectangle 30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3149600" y="4185444"/>
            <a:ext cx="2681288" cy="18589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/>
          <a:p>
            <a:pPr marL="179388" lvl="1" indent="-177800" algn="l">
              <a:spcBef>
                <a:spcPct val="15000"/>
              </a:spcBef>
              <a:buClr>
                <a:schemeClr val="hlink"/>
              </a:buClr>
              <a:buFont typeface="Wingdings" pitchFamily="2" charset="2"/>
              <a:buNone/>
            </a:pPr>
            <a:endParaRPr lang="de-DE" sz="1300"/>
          </a:p>
        </p:txBody>
      </p:sp>
      <p:pic>
        <p:nvPicPr>
          <p:cNvPr id="96" name="Picture 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1" t="61940" r="42712" b="2870"/>
          <a:stretch>
            <a:fillRect/>
          </a:stretch>
        </p:blipFill>
        <p:spPr bwMode="auto">
          <a:xfrm>
            <a:off x="3406775" y="4269582"/>
            <a:ext cx="19018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AutoShape 3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5400000">
            <a:off x="2642394" y="2555876"/>
            <a:ext cx="844550" cy="119062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8" name="AutoShape 3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5400000">
            <a:off x="5509419" y="2555876"/>
            <a:ext cx="844550" cy="119062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9" name="AutoShape 3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6200000" flipH="1">
            <a:off x="2642394" y="4897438"/>
            <a:ext cx="844550" cy="119062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0" name="AutoShape 35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16200000" flipH="1">
            <a:off x="5509419" y="4897438"/>
            <a:ext cx="844550" cy="119062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1" name="AutoShape 3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10800000">
            <a:off x="6951663" y="3615532"/>
            <a:ext cx="844550" cy="119062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02" name="Group 40"/>
          <p:cNvGrpSpPr>
            <a:grpSpLocks/>
          </p:cNvGrpSpPr>
          <p:nvPr/>
        </p:nvGrpSpPr>
        <p:grpSpPr bwMode="auto">
          <a:xfrm>
            <a:off x="2511425" y="1124744"/>
            <a:ext cx="323850" cy="323850"/>
            <a:chOff x="-634" y="1932"/>
            <a:chExt cx="204" cy="204"/>
          </a:xfrm>
        </p:grpSpPr>
        <p:grpSp>
          <p:nvGrpSpPr>
            <p:cNvPr id="103" name="Group 41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05" name="Oval 42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06" name="Oval 43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07" name="Oval 44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04" name="Text Box 45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08" name="Group 46"/>
          <p:cNvGrpSpPr>
            <a:grpSpLocks/>
          </p:cNvGrpSpPr>
          <p:nvPr/>
        </p:nvGrpSpPr>
        <p:grpSpPr bwMode="auto">
          <a:xfrm>
            <a:off x="5394325" y="1124744"/>
            <a:ext cx="323850" cy="323850"/>
            <a:chOff x="-634" y="1932"/>
            <a:chExt cx="204" cy="204"/>
          </a:xfrm>
        </p:grpSpPr>
        <p:grpSp>
          <p:nvGrpSpPr>
            <p:cNvPr id="109" name="Group 47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11" name="Oval 48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12" name="Oval 49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13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10" name="Text Box 51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14" name="Group 52"/>
          <p:cNvGrpSpPr>
            <a:grpSpLocks/>
          </p:cNvGrpSpPr>
          <p:nvPr/>
        </p:nvGrpSpPr>
        <p:grpSpPr bwMode="auto">
          <a:xfrm>
            <a:off x="8255000" y="1124744"/>
            <a:ext cx="323850" cy="323850"/>
            <a:chOff x="-634" y="1932"/>
            <a:chExt cx="204" cy="204"/>
          </a:xfrm>
        </p:grpSpPr>
        <p:grpSp>
          <p:nvGrpSpPr>
            <p:cNvPr id="115" name="Group 53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17" name="Oval 54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18" name="Oval 55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19" name="Oval 56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16" name="Text Box 57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20" name="Group 58"/>
          <p:cNvGrpSpPr>
            <a:grpSpLocks/>
          </p:cNvGrpSpPr>
          <p:nvPr/>
        </p:nvGrpSpPr>
        <p:grpSpPr bwMode="auto">
          <a:xfrm>
            <a:off x="8255000" y="3625057"/>
            <a:ext cx="323850" cy="323850"/>
            <a:chOff x="-634" y="1932"/>
            <a:chExt cx="204" cy="204"/>
          </a:xfrm>
        </p:grpSpPr>
        <p:grpSp>
          <p:nvGrpSpPr>
            <p:cNvPr id="121" name="Group 59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23" name="Oval 60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24" name="Oval 6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25" name="Oval 62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22" name="Text Box 63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126" name="Group 64"/>
          <p:cNvGrpSpPr>
            <a:grpSpLocks/>
          </p:cNvGrpSpPr>
          <p:nvPr/>
        </p:nvGrpSpPr>
        <p:grpSpPr bwMode="auto">
          <a:xfrm>
            <a:off x="5394325" y="3625057"/>
            <a:ext cx="323850" cy="323850"/>
            <a:chOff x="-634" y="1932"/>
            <a:chExt cx="204" cy="204"/>
          </a:xfrm>
        </p:grpSpPr>
        <p:grpSp>
          <p:nvGrpSpPr>
            <p:cNvPr id="127" name="Group 65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29" name="Oval 66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30" name="Oval 6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31" name="Oval 68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28" name="Text Box 69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132" name="Group 70"/>
          <p:cNvGrpSpPr>
            <a:grpSpLocks/>
          </p:cNvGrpSpPr>
          <p:nvPr/>
        </p:nvGrpSpPr>
        <p:grpSpPr bwMode="auto">
          <a:xfrm>
            <a:off x="2468563" y="3625057"/>
            <a:ext cx="323850" cy="323850"/>
            <a:chOff x="-634" y="1932"/>
            <a:chExt cx="204" cy="204"/>
          </a:xfrm>
        </p:grpSpPr>
        <p:grpSp>
          <p:nvGrpSpPr>
            <p:cNvPr id="133" name="Group 71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-634" y="1932"/>
              <a:ext cx="204" cy="204"/>
              <a:chOff x="4666" y="2333"/>
              <a:chExt cx="691" cy="691"/>
            </a:xfrm>
          </p:grpSpPr>
          <p:sp>
            <p:nvSpPr>
              <p:cNvPr id="135" name="Oval 72"/>
              <p:cNvSpPr>
                <a:spLocks noChangeAspect="1" noChangeArrowheads="1"/>
              </p:cNvSpPr>
              <p:nvPr/>
            </p:nvSpPr>
            <p:spPr bwMode="gray">
              <a:xfrm>
                <a:off x="4666" y="2333"/>
                <a:ext cx="691" cy="691"/>
              </a:xfrm>
              <a:prstGeom prst="ellipse">
                <a:avLst/>
              </a:prstGeom>
              <a:solidFill>
                <a:srgbClr val="FFFFFF"/>
              </a:solidFill>
              <a:ln w="9525" algn="ctr">
                <a:solidFill>
                  <a:srgbClr val="7889F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136" name="Oval 73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715" y="2388"/>
                <a:ext cx="593" cy="58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7889F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chemeClr val="accent1"/>
                  </a:buClr>
                  <a:buFont typeface="Wingdings" pitchFamily="2" charset="2"/>
                  <a:buNone/>
                </a:pPr>
                <a:endParaRPr lang="de-DE" sz="3400" b="1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137" name="Oval 74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 flipV="1">
                <a:off x="4797" y="2397"/>
                <a:ext cx="429" cy="32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D6DAF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34" name="Text Box 75"/>
            <p:cNvSpPr txBox="1">
              <a:spLocks noChangeArrowheads="1"/>
            </p:cNvSpPr>
            <p:nvPr/>
          </p:nvSpPr>
          <p:spPr bwMode="auto">
            <a:xfrm>
              <a:off x="-563" y="1967"/>
              <a:ext cx="62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de-DE" sz="1400" b="1">
                  <a:solidFill>
                    <a:srgbClr val="FFFFFF"/>
                  </a:solidFill>
                </a:rPr>
                <a:t>6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20875" y="1751807"/>
            <a:ext cx="103505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P&amp;S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490244" y="1753073"/>
            <a:ext cx="1275556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R&amp;D Arch.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791450" y="1772816"/>
            <a:ext cx="91440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P&amp;S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791450" y="4269582"/>
            <a:ext cx="91440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P&amp;S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014538" y="4227579"/>
            <a:ext cx="91440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R&amp;D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20580" y="4269582"/>
            <a:ext cx="1275556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de-DE" sz="2000" dirty="0" smtClean="0">
                <a:solidFill>
                  <a:srgbClr val="464646"/>
                </a:solidFill>
              </a:rPr>
              <a:t>R&amp;D Arch.</a:t>
            </a:r>
          </a:p>
        </p:txBody>
      </p:sp>
    </p:spTree>
    <p:extLst>
      <p:ext uri="{BB962C8B-B14F-4D97-AF65-F5344CB8AC3E}">
        <p14:creationId xmlns:p14="http://schemas.microsoft.com/office/powerpoint/2010/main" val="3585523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59374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Now: Start into AGT Cloud Architecture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83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/>
          <p:cNvSpPr/>
          <p:nvPr/>
        </p:nvSpPr>
        <p:spPr>
          <a:xfrm>
            <a:off x="228600" y="903312"/>
            <a:ext cx="7010400" cy="533400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de-DE" sz="1000">
              <a:solidFill>
                <a:srgbClr val="333333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AGT Cloud – Architecture Overview</a:t>
            </a:r>
            <a:endParaRPr lang="en-US" dirty="0"/>
          </a:p>
        </p:txBody>
      </p:sp>
      <p:grpSp>
        <p:nvGrpSpPr>
          <p:cNvPr id="5" name="Gruppieren 89"/>
          <p:cNvGrpSpPr>
            <a:grpSpLocks/>
          </p:cNvGrpSpPr>
          <p:nvPr/>
        </p:nvGrpSpPr>
        <p:grpSpPr bwMode="auto">
          <a:xfrm>
            <a:off x="342900" y="965955"/>
            <a:ext cx="6748463" cy="5173457"/>
            <a:chOff x="320001" y="728663"/>
            <a:chExt cx="7197537" cy="5689599"/>
          </a:xfrm>
        </p:grpSpPr>
        <p:sp>
          <p:nvSpPr>
            <p:cNvPr id="7" name="AutoShape 56"/>
            <p:cNvSpPr>
              <a:spLocks noChangeArrowheads="1"/>
            </p:cNvSpPr>
            <p:nvPr/>
          </p:nvSpPr>
          <p:spPr bwMode="auto">
            <a:xfrm>
              <a:off x="1735466" y="728663"/>
              <a:ext cx="5782072" cy="5689599"/>
            </a:xfrm>
            <a:prstGeom prst="roundRect">
              <a:avLst>
                <a:gd name="adj" fmla="val 3653"/>
              </a:avLst>
            </a:prstGeom>
            <a:solidFill>
              <a:srgbClr val="DCE8F6"/>
            </a:solidFill>
            <a:ln w="12700" algn="ctr">
              <a:solidFill>
                <a:srgbClr val="8EB4E3"/>
              </a:solidFill>
              <a:round/>
              <a:headEnd/>
              <a:tailEnd/>
            </a:ln>
          </p:spPr>
          <p:txBody>
            <a:bodyPr wrap="none" lIns="36000" tIns="0" rIns="36000" bIns="0" anchor="b"/>
            <a:lstStyle/>
            <a:p>
              <a:pPr algn="ctr">
                <a:spcBef>
                  <a:spcPct val="50000"/>
                </a:spcBef>
                <a:buClr>
                  <a:srgbClr val="71BFC5"/>
                </a:buClr>
                <a:buFont typeface="Wingdings" pitchFamily="2" charset="2"/>
                <a:buNone/>
                <a:defRPr/>
              </a:pPr>
              <a:r>
                <a:rPr lang="en-US" sz="1200" dirty="0">
                  <a:solidFill>
                    <a:srgbClr val="333333"/>
                  </a:solidFill>
                  <a:latin typeface="+mj-lt"/>
                  <a:ea typeface="SimSun" pitchFamily="2" charset="-122"/>
                  <a:cs typeface="+mn-cs"/>
                </a:rPr>
                <a:t>Security, Resiliency, Performance &amp; Consumability</a:t>
              </a: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1818430" y="836613"/>
              <a:ext cx="5573816" cy="5292724"/>
            </a:xfrm>
            <a:prstGeom prst="roundRect">
              <a:avLst>
                <a:gd name="adj" fmla="val 3903"/>
              </a:avLst>
            </a:prstGeom>
            <a:solidFill>
              <a:srgbClr val="F8F8F8"/>
            </a:solidFill>
            <a:ln w="38100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buClr>
                  <a:srgbClr val="71BFC5"/>
                </a:buClr>
                <a:buFont typeface="Wingdings" pitchFamily="2" charset="2"/>
                <a:buNone/>
                <a:defRPr/>
              </a:pPr>
              <a:endParaRPr lang="en-US" sz="1400" kern="0">
                <a:solidFill>
                  <a:srgbClr val="FFFFFF">
                    <a:lumMod val="65000"/>
                  </a:srgbClr>
                </a:solidFill>
                <a:latin typeface="+mn-lt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9" name="Text Box 33"/>
            <p:cNvSpPr txBox="1">
              <a:spLocks noChangeArrowheads="1"/>
            </p:cNvSpPr>
            <p:nvPr/>
          </p:nvSpPr>
          <p:spPr bwMode="auto">
            <a:xfrm>
              <a:off x="3748610" y="904876"/>
              <a:ext cx="237208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71BFC5"/>
                </a:buClr>
                <a:buFont typeface="Wingdings" pitchFamily="2" charset="2"/>
                <a:buNone/>
                <a:defRPr/>
              </a:pPr>
              <a:r>
                <a:rPr lang="en-US" sz="1100" b="1" i="1" kern="0" dirty="0">
                  <a:solidFill>
                    <a:srgbClr val="333333"/>
                  </a:solidFill>
                  <a:latin typeface="Arial" pitchFamily="34" charset="0"/>
                  <a:ea typeface="宋体" pitchFamily="2" charset="-122"/>
                  <a:cs typeface="Arial" pitchFamily="34" charset="0"/>
                </a:rPr>
                <a:t>Cloud Service Provider</a:t>
              </a:r>
            </a:p>
          </p:txBody>
        </p:sp>
        <p:sp>
          <p:nvSpPr>
            <p:cNvPr id="10" name="AutoShape 22"/>
            <p:cNvSpPr>
              <a:spLocks noChangeArrowheads="1"/>
            </p:cNvSpPr>
            <p:nvPr/>
          </p:nvSpPr>
          <p:spPr bwMode="auto">
            <a:xfrm>
              <a:off x="4836450" y="1319213"/>
              <a:ext cx="2411413" cy="4067175"/>
            </a:xfrm>
            <a:prstGeom prst="roundRect">
              <a:avLst>
                <a:gd name="adj" fmla="val 4417"/>
              </a:avLst>
            </a:prstGeom>
            <a:solidFill>
              <a:srgbClr val="EAF1FA"/>
            </a:solidFill>
            <a:ln w="12700" algn="ctr">
              <a:solidFill>
                <a:srgbClr val="8EB4E3"/>
              </a:solidFill>
              <a:round/>
              <a:headEnd/>
              <a:tailEnd/>
            </a:ln>
          </p:spPr>
          <p:txBody>
            <a:bodyPr wrap="none" lIns="36000" tIns="0" rIns="36000" bIns="0"/>
            <a:lstStyle/>
            <a:p>
              <a:pPr algn="ctr"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000" b="1" dirty="0" smtClean="0"/>
                <a:t>AGT </a:t>
              </a:r>
              <a:r>
                <a:rPr lang="en-US" sz="1000" b="1" dirty="0"/>
                <a:t>Cloud</a:t>
              </a:r>
              <a:br>
                <a:rPr lang="en-US" sz="1000" b="1" dirty="0"/>
              </a:br>
              <a:r>
                <a:rPr lang="en-US" sz="1000" b="1" dirty="0"/>
                <a:t>Management Platform </a:t>
              </a:r>
              <a:r>
                <a:rPr lang="en-US" sz="1000" b="1" dirty="0" smtClean="0"/>
                <a:t>(ACMP</a:t>
              </a:r>
              <a:r>
                <a:rPr lang="en-US" sz="1000" b="1" dirty="0"/>
                <a:t>)</a:t>
              </a:r>
              <a:endParaRPr lang="en-US" sz="1000" dirty="0"/>
            </a:p>
            <a:p>
              <a:pPr algn="ctr">
                <a:spcBef>
                  <a:spcPct val="50000"/>
                </a:spcBef>
                <a:buClr>
                  <a:srgbClr val="71BFC5"/>
                </a:buClr>
                <a:buFont typeface="Wingdings" pitchFamily="2" charset="2"/>
                <a:buNone/>
              </a:pPr>
              <a:endParaRPr lang="en-US" sz="1000" dirty="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11" name="Abgerundetes Rechteck 44"/>
            <p:cNvGrpSpPr>
              <a:grpSpLocks/>
            </p:cNvGrpSpPr>
            <p:nvPr/>
          </p:nvGrpSpPr>
          <p:grpSpPr bwMode="auto">
            <a:xfrm>
              <a:off x="4857088" y="1743075"/>
              <a:ext cx="1189037" cy="3592513"/>
              <a:chOff x="3183" y="1125"/>
              <a:chExt cx="726" cy="2293"/>
            </a:xfrm>
          </p:grpSpPr>
          <p:pic>
            <p:nvPicPr>
              <p:cNvPr id="45" name="Abgerundetes Rechteck 44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83" y="1125"/>
                <a:ext cx="726" cy="2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3183" y="1125"/>
                <a:ext cx="703" cy="2250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Business Support Services (BSS)</a:t>
                </a:r>
              </a:p>
            </p:txBody>
          </p:sp>
        </p:grp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2418688" y="1319213"/>
              <a:ext cx="2341562" cy="4067175"/>
            </a:xfrm>
            <a:prstGeom prst="roundRect">
              <a:avLst>
                <a:gd name="adj" fmla="val 4417"/>
              </a:avLst>
            </a:prstGeom>
            <a:solidFill>
              <a:srgbClr val="EAF1FA"/>
            </a:solidFill>
            <a:ln w="19050" algn="ctr">
              <a:solidFill>
                <a:srgbClr val="CCCCFF"/>
              </a:solidFill>
              <a:round/>
              <a:headEnd/>
              <a:tailEnd/>
            </a:ln>
          </p:spPr>
          <p:txBody>
            <a:bodyPr wrap="none" lIns="36000" tIns="0" rIns="36000" bIns="0"/>
            <a:lstStyle/>
            <a:p>
              <a:pPr algn="ctr"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000" b="1"/>
                <a:t>Cloud Services</a:t>
              </a:r>
              <a:endParaRPr lang="en-US" sz="1000">
                <a:latin typeface="Calibri" pitchFamily="34" charset="0"/>
                <a:ea typeface="SimSun" pitchFamily="2" charset="-122"/>
              </a:endParaRPr>
            </a:p>
          </p:txBody>
        </p:sp>
        <p:grpSp>
          <p:nvGrpSpPr>
            <p:cNvPr id="13" name="Abgerundetes Rechteck 48"/>
            <p:cNvGrpSpPr>
              <a:grpSpLocks/>
            </p:cNvGrpSpPr>
            <p:nvPr/>
          </p:nvGrpSpPr>
          <p:grpSpPr bwMode="auto">
            <a:xfrm>
              <a:off x="2456788" y="4389438"/>
              <a:ext cx="1828800" cy="889000"/>
              <a:chOff x="1167" y="2842"/>
              <a:chExt cx="1932" cy="560"/>
            </a:xfrm>
          </p:grpSpPr>
          <p:pic>
            <p:nvPicPr>
              <p:cNvPr id="43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" name="Text Box 14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b"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Infrastructure-as-a-Service</a:t>
                </a:r>
              </a:p>
            </p:txBody>
          </p:sp>
        </p:grpSp>
        <p:sp>
          <p:nvSpPr>
            <p:cNvPr id="14" name="Freihandform 59"/>
            <p:cNvSpPr>
              <a:spLocks/>
            </p:cNvSpPr>
            <p:nvPr/>
          </p:nvSpPr>
          <p:spPr bwMode="auto">
            <a:xfrm>
              <a:off x="2521875" y="1738313"/>
              <a:ext cx="1276350" cy="2657475"/>
            </a:xfrm>
            <a:custGeom>
              <a:avLst/>
              <a:gdLst>
                <a:gd name="T0" fmla="*/ 9525 w 1276350"/>
                <a:gd name="T1" fmla="*/ 2657475 h 2657475"/>
                <a:gd name="T2" fmla="*/ 0 w 1276350"/>
                <a:gd name="T3" fmla="*/ 0 h 2657475"/>
                <a:gd name="T4" fmla="*/ 1276350 w 1276350"/>
                <a:gd name="T5" fmla="*/ 19050 h 2657475"/>
                <a:gd name="T6" fmla="*/ 0 60000 65536"/>
                <a:gd name="T7" fmla="*/ 0 60000 65536"/>
                <a:gd name="T8" fmla="*/ 0 60000 65536"/>
                <a:gd name="T9" fmla="*/ 0 w 1276350"/>
                <a:gd name="T10" fmla="*/ 0 h 2657475"/>
                <a:gd name="T11" fmla="*/ 1276350 w 1276350"/>
                <a:gd name="T12" fmla="*/ 2657475 h 26574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6350" h="2657475">
                  <a:moveTo>
                    <a:pt x="9525" y="2657475"/>
                  </a:moveTo>
                  <a:lnTo>
                    <a:pt x="0" y="0"/>
                  </a:lnTo>
                  <a:lnTo>
                    <a:pt x="1276350" y="19050"/>
                  </a:lnTo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700000">
                <a:schemeClr val="bg2">
                  <a:alpha val="74997"/>
                </a:schemeClr>
              </a:prstShdw>
            </a:effec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15" name="Abgerundetes Rechteck 65"/>
            <p:cNvGrpSpPr>
              <a:grpSpLocks/>
            </p:cNvGrpSpPr>
            <p:nvPr/>
          </p:nvGrpSpPr>
          <p:grpSpPr bwMode="auto">
            <a:xfrm>
              <a:off x="6008025" y="1730541"/>
              <a:ext cx="1189038" cy="3605047"/>
              <a:chOff x="3890" y="1117"/>
              <a:chExt cx="730" cy="2301"/>
            </a:xfrm>
          </p:grpSpPr>
          <p:pic>
            <p:nvPicPr>
              <p:cNvPr id="41" name="Abgerundetes Rechteck 65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890" y="1125"/>
                <a:ext cx="730" cy="2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3953" y="1117"/>
                <a:ext cx="667" cy="2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Operational Support Services (OSS)</a:t>
                </a:r>
              </a:p>
            </p:txBody>
          </p:sp>
        </p:grpSp>
        <p:sp>
          <p:nvSpPr>
            <p:cNvPr id="16" name="Rechteck 27"/>
            <p:cNvSpPr/>
            <p:nvPr/>
          </p:nvSpPr>
          <p:spPr bwMode="auto">
            <a:xfrm>
              <a:off x="2440947" y="5491162"/>
              <a:ext cx="4772881" cy="523876"/>
            </a:xfrm>
            <a:prstGeom prst="rect">
              <a:avLst/>
            </a:prstGeom>
            <a:ln>
              <a:solidFill>
                <a:srgbClr val="5C732F"/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solidFill>
                    <a:srgbClr val="333333"/>
                  </a:solidFill>
                  <a:cs typeface="Arial" charset="0"/>
                </a:rPr>
                <a:t>Infrastructure </a:t>
              </a:r>
              <a:br>
                <a:rPr lang="en-US" sz="1000" dirty="0">
                  <a:solidFill>
                    <a:srgbClr val="333333"/>
                  </a:solidFill>
                  <a:cs typeface="Arial" charset="0"/>
                </a:rPr>
              </a:br>
              <a:r>
                <a:rPr lang="en-US" sz="1000" dirty="0" smtClean="0">
                  <a:solidFill>
                    <a:srgbClr val="333333"/>
                  </a:solidFill>
                  <a:cs typeface="Arial" charset="0"/>
                </a:rPr>
                <a:t>(C2 Servers</a:t>
              </a:r>
              <a:r>
                <a:rPr lang="en-US" sz="1000" dirty="0">
                  <a:solidFill>
                    <a:srgbClr val="333333"/>
                  </a:solidFill>
                  <a:cs typeface="Arial" charset="0"/>
                </a:rPr>
                <a:t>, </a:t>
              </a:r>
              <a:r>
                <a:rPr lang="en-US" sz="1000" dirty="0" err="1" smtClean="0">
                  <a:solidFill>
                    <a:srgbClr val="333333"/>
                  </a:solidFill>
                  <a:cs typeface="Arial" charset="0"/>
                </a:rPr>
                <a:t>Virtulaized</a:t>
              </a:r>
              <a:r>
                <a:rPr lang="en-US" sz="1000" dirty="0" smtClean="0">
                  <a:solidFill>
                    <a:srgbClr val="333333"/>
                  </a:solidFill>
                  <a:cs typeface="Arial" charset="0"/>
                </a:rPr>
                <a:t> Sensors, Storage</a:t>
              </a:r>
              <a:r>
                <a:rPr lang="en-US" sz="1000" dirty="0">
                  <a:solidFill>
                    <a:srgbClr val="333333"/>
                  </a:solidFill>
                  <a:cs typeface="Arial" charset="0"/>
                </a:rPr>
                <a:t>, Networks, Specialized Servers, Workload Optimized Systems for  </a:t>
              </a:r>
              <a:r>
                <a:rPr lang="en-US" sz="1000" dirty="0" smtClean="0">
                  <a:solidFill>
                    <a:srgbClr val="333333"/>
                  </a:solidFill>
                  <a:cs typeface="Arial" charset="0"/>
                </a:rPr>
                <a:t>Cross Industries</a:t>
              </a:r>
              <a:endParaRPr lang="en-US" sz="1000" dirty="0">
                <a:solidFill>
                  <a:srgbClr val="333333"/>
                </a:solidFill>
                <a:cs typeface="Arial" charset="0"/>
              </a:endParaRPr>
            </a:p>
          </p:txBody>
        </p:sp>
        <p:grpSp>
          <p:nvGrpSpPr>
            <p:cNvPr id="17" name="Abgerundetes Rechteck 48"/>
            <p:cNvGrpSpPr>
              <a:grpSpLocks/>
            </p:cNvGrpSpPr>
            <p:nvPr/>
          </p:nvGrpSpPr>
          <p:grpSpPr bwMode="auto">
            <a:xfrm rot="-5400000">
              <a:off x="57281" y="3161507"/>
              <a:ext cx="4205287" cy="393700"/>
              <a:chOff x="1167" y="2842"/>
              <a:chExt cx="1932" cy="560"/>
            </a:xfrm>
          </p:grpSpPr>
          <p:pic>
            <p:nvPicPr>
              <p:cNvPr id="39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Text Box 24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Access Domain</a:t>
                </a:r>
              </a:p>
            </p:txBody>
          </p:sp>
        </p:grpSp>
        <p:grpSp>
          <p:nvGrpSpPr>
            <p:cNvPr id="18" name="Abgerundetes Rechteck 48"/>
            <p:cNvGrpSpPr>
              <a:grpSpLocks/>
            </p:cNvGrpSpPr>
            <p:nvPr/>
          </p:nvGrpSpPr>
          <p:grpSpPr bwMode="auto">
            <a:xfrm rot="-5400000">
              <a:off x="2746506" y="3302794"/>
              <a:ext cx="3538538" cy="393700"/>
              <a:chOff x="1167" y="2842"/>
              <a:chExt cx="1932" cy="560"/>
            </a:xfrm>
          </p:grpSpPr>
          <p:pic>
            <p:nvPicPr>
              <p:cNvPr id="37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ext Box 27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Integration Domain</a:t>
                </a:r>
              </a:p>
            </p:txBody>
          </p:sp>
        </p:grpSp>
        <p:grpSp>
          <p:nvGrpSpPr>
            <p:cNvPr id="19" name="Abgerundetes Rechteck 48"/>
            <p:cNvGrpSpPr>
              <a:grpSpLocks/>
            </p:cNvGrpSpPr>
            <p:nvPr/>
          </p:nvGrpSpPr>
          <p:grpSpPr bwMode="auto">
            <a:xfrm>
              <a:off x="2456788" y="3514725"/>
              <a:ext cx="1828800" cy="889000"/>
              <a:chOff x="1167" y="2842"/>
              <a:chExt cx="1932" cy="560"/>
            </a:xfrm>
          </p:grpSpPr>
          <p:pic>
            <p:nvPicPr>
              <p:cNvPr id="35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 Box 30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b"/>
              <a:lstStyle>
                <a:defPPr>
                  <a:defRPr lang="de-DE"/>
                </a:defPPr>
                <a:lvl1pPr algn="ctr">
                  <a:defRPr sz="1000">
                    <a:solidFill>
                      <a:srgbClr val="333333"/>
                    </a:solidFill>
                  </a:defRPr>
                </a:lvl1pPr>
              </a:lstStyle>
              <a:p>
                <a:r>
                  <a:rPr lang="en-US"/>
                  <a:t>Platform-as-a-Service</a:t>
                </a:r>
              </a:p>
            </p:txBody>
          </p:sp>
        </p:grpSp>
        <p:grpSp>
          <p:nvGrpSpPr>
            <p:cNvPr id="20" name="Abgerundetes Rechteck 48"/>
            <p:cNvGrpSpPr>
              <a:grpSpLocks/>
            </p:cNvGrpSpPr>
            <p:nvPr/>
          </p:nvGrpSpPr>
          <p:grpSpPr bwMode="auto">
            <a:xfrm>
              <a:off x="2456788" y="2640013"/>
              <a:ext cx="1828800" cy="889000"/>
              <a:chOff x="1167" y="2842"/>
              <a:chExt cx="1932" cy="560"/>
            </a:xfrm>
          </p:grpSpPr>
          <p:pic>
            <p:nvPicPr>
              <p:cNvPr id="33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anchor="b"/>
              <a:lstStyle/>
              <a:p>
                <a:pPr algn="ctr"/>
                <a:r>
                  <a:rPr lang="en-US" sz="1000">
                    <a:solidFill>
                      <a:srgbClr val="333333"/>
                    </a:solidFill>
                  </a:rPr>
                  <a:t>Software-as-a-Service</a:t>
                </a:r>
              </a:p>
            </p:txBody>
          </p:sp>
        </p:grpSp>
        <p:grpSp>
          <p:nvGrpSpPr>
            <p:cNvPr id="21" name="Abgerundetes Rechteck 48"/>
            <p:cNvGrpSpPr>
              <a:grpSpLocks/>
            </p:cNvGrpSpPr>
            <p:nvPr/>
          </p:nvGrpSpPr>
          <p:grpSpPr bwMode="auto">
            <a:xfrm>
              <a:off x="2456788" y="1763713"/>
              <a:ext cx="1828800" cy="889000"/>
              <a:chOff x="1167" y="2842"/>
              <a:chExt cx="1932" cy="560"/>
            </a:xfrm>
          </p:grpSpPr>
          <p:pic>
            <p:nvPicPr>
              <p:cNvPr id="31" name="Abgerundetes Rechteck 48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67" y="2842"/>
                <a:ext cx="1932" cy="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 Box 36"/>
              <p:cNvSpPr txBox="1">
                <a:spLocks noChangeArrowheads="1"/>
              </p:cNvSpPr>
              <p:nvPr/>
            </p:nvSpPr>
            <p:spPr bwMode="auto">
              <a:xfrm>
                <a:off x="1219" y="2879"/>
                <a:ext cx="1832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b"/>
              <a:lstStyle>
                <a:defPPr>
                  <a:defRPr lang="de-DE"/>
                </a:defPPr>
                <a:lvl1pPr algn="ctr">
                  <a:defRPr sz="1000">
                    <a:solidFill>
                      <a:srgbClr val="333333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dirty="0"/>
                  <a:t> Business-Process-as-a-Service</a:t>
                </a:r>
              </a:p>
            </p:txBody>
          </p:sp>
        </p:grpSp>
        <p:sp>
          <p:nvSpPr>
            <p:cNvPr id="23" name="Abgerundetes Rechteck 67"/>
            <p:cNvSpPr/>
            <p:nvPr/>
          </p:nvSpPr>
          <p:spPr bwMode="auto">
            <a:xfrm>
              <a:off x="464475" y="1565276"/>
              <a:ext cx="962026" cy="64963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rgbClr val="333333"/>
                  </a:solidFill>
                  <a:ea typeface="Arial" charset="0"/>
                  <a:cs typeface="Arial" charset="0"/>
                </a:rPr>
                <a:t>Cloud Service Integration</a:t>
              </a:r>
              <a:br>
                <a:rPr lang="en-US" sz="1000" dirty="0">
                  <a:solidFill>
                    <a:srgbClr val="333333"/>
                  </a:solidFill>
                  <a:ea typeface="Arial" charset="0"/>
                  <a:cs typeface="Arial" charset="0"/>
                </a:rPr>
              </a:br>
              <a:r>
                <a:rPr lang="en-US" sz="1000" dirty="0">
                  <a:solidFill>
                    <a:srgbClr val="333333"/>
                  </a:solidFill>
                  <a:ea typeface="Arial" charset="0"/>
                  <a:cs typeface="Arial" charset="0"/>
                </a:rPr>
                <a:t>Tools</a:t>
              </a:r>
            </a:p>
          </p:txBody>
        </p:sp>
        <p:sp>
          <p:nvSpPr>
            <p:cNvPr id="24" name="Abgerundetes Rechteck 70"/>
            <p:cNvSpPr/>
            <p:nvPr/>
          </p:nvSpPr>
          <p:spPr bwMode="auto">
            <a:xfrm>
              <a:off x="464475" y="3422481"/>
              <a:ext cx="962026" cy="39048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333333"/>
                  </a:solidFill>
                  <a:cs typeface="Arial" charset="0"/>
                </a:rPr>
                <a:t>Provider</a:t>
              </a:r>
            </a:p>
          </p:txBody>
        </p:sp>
        <p:sp>
          <p:nvSpPr>
            <p:cNvPr id="25" name="Abgerundetes Rechteck 70"/>
            <p:cNvSpPr/>
            <p:nvPr/>
          </p:nvSpPr>
          <p:spPr bwMode="auto">
            <a:xfrm>
              <a:off x="464471" y="2965265"/>
              <a:ext cx="962026" cy="39048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333333"/>
                  </a:solidFill>
                  <a:cs typeface="Arial" charset="0"/>
                </a:rPr>
                <a:t>Partner</a:t>
              </a:r>
            </a:p>
          </p:txBody>
        </p:sp>
        <p:sp>
          <p:nvSpPr>
            <p:cNvPr id="26" name="Abgerundetes Rechteck 70"/>
            <p:cNvSpPr/>
            <p:nvPr/>
          </p:nvSpPr>
          <p:spPr bwMode="auto">
            <a:xfrm>
              <a:off x="464467" y="2508049"/>
              <a:ext cx="962026" cy="390480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333333"/>
                  </a:solidFill>
                  <a:cs typeface="Arial" charset="0"/>
                </a:rPr>
                <a:t>Customer</a:t>
              </a: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>
              <a:off x="361288" y="863600"/>
              <a:ext cx="116205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71BFC5"/>
                </a:buClr>
                <a:buFont typeface="Wingdings" pitchFamily="2" charset="2"/>
                <a:buNone/>
              </a:pPr>
              <a:r>
                <a:rPr lang="en-US" sz="1100" b="1" i="1">
                  <a:solidFill>
                    <a:srgbClr val="333333"/>
                  </a:solidFill>
                  <a:ea typeface="SimSun" pitchFamily="2" charset="-122"/>
                </a:rPr>
                <a:t>Cloud Service Consumer</a:t>
              </a:r>
            </a:p>
          </p:txBody>
        </p:sp>
        <p:sp>
          <p:nvSpPr>
            <p:cNvPr id="28" name="AutoShape 22"/>
            <p:cNvSpPr>
              <a:spLocks noChangeArrowheads="1"/>
            </p:cNvSpPr>
            <p:nvPr/>
          </p:nvSpPr>
          <p:spPr bwMode="auto">
            <a:xfrm>
              <a:off x="320001" y="4221162"/>
              <a:ext cx="1230913" cy="1920875"/>
            </a:xfrm>
            <a:prstGeom prst="roundRect">
              <a:avLst>
                <a:gd name="adj" fmla="val 3903"/>
              </a:avLst>
            </a:prstGeom>
            <a:solidFill>
              <a:srgbClr val="F8F8F8"/>
            </a:solidFill>
            <a:ln w="38100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buClr>
                  <a:srgbClr val="71BFC5"/>
                </a:buClr>
                <a:buFont typeface="Wingdings" pitchFamily="2" charset="2"/>
                <a:buNone/>
                <a:defRPr/>
              </a:pPr>
              <a:endParaRPr lang="en-US" sz="1400" kern="0">
                <a:solidFill>
                  <a:srgbClr val="FFFFFF">
                    <a:lumMod val="65000"/>
                  </a:srgbClr>
                </a:solidFill>
                <a:latin typeface="+mn-lt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29" name="Text Box 33"/>
            <p:cNvSpPr txBox="1">
              <a:spLocks noChangeArrowheads="1"/>
            </p:cNvSpPr>
            <p:nvPr/>
          </p:nvSpPr>
          <p:spPr bwMode="auto">
            <a:xfrm>
              <a:off x="361288" y="4241800"/>
              <a:ext cx="116205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71BFC5"/>
                </a:buClr>
                <a:buFont typeface="Wingdings" pitchFamily="2" charset="2"/>
                <a:buNone/>
              </a:pPr>
              <a:r>
                <a:rPr lang="en-US" sz="1100" b="1" i="1">
                  <a:solidFill>
                    <a:srgbClr val="333333"/>
                  </a:solidFill>
                  <a:ea typeface="SimSun" pitchFamily="2" charset="-122"/>
                </a:rPr>
                <a:t>Cloud Service Creator</a:t>
              </a:r>
            </a:p>
          </p:txBody>
        </p:sp>
        <p:sp>
          <p:nvSpPr>
            <p:cNvPr id="30" name="Abgerundetes Rechteck 67"/>
            <p:cNvSpPr/>
            <p:nvPr/>
          </p:nvSpPr>
          <p:spPr bwMode="auto">
            <a:xfrm>
              <a:off x="464475" y="4933951"/>
              <a:ext cx="962026" cy="64963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63500" h="127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333333"/>
                  </a:solidFill>
                  <a:cs typeface="Arial" charset="0"/>
                </a:rPr>
                <a:t>Cloud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000">
                  <a:solidFill>
                    <a:srgbClr val="333333"/>
                  </a:solidFill>
                  <a:cs typeface="Arial" charset="0"/>
                </a:rPr>
                <a:t>Service Creation</a:t>
              </a:r>
            </a:p>
          </p:txBody>
        </p:sp>
      </p:grpSp>
      <p:sp>
        <p:nvSpPr>
          <p:cNvPr id="48" name="Rechteck 93"/>
          <p:cNvSpPr/>
          <p:nvPr/>
        </p:nvSpPr>
        <p:spPr bwMode="auto">
          <a:xfrm>
            <a:off x="7326312" y="1651630"/>
            <a:ext cx="1741488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>
                <a:solidFill>
                  <a:schemeClr val="tx1"/>
                </a:solidFill>
              </a:rPr>
              <a:t>Standards</a:t>
            </a:r>
          </a:p>
        </p:txBody>
      </p:sp>
      <p:sp>
        <p:nvSpPr>
          <p:cNvPr id="49" name="Rechteck 94"/>
          <p:cNvSpPr/>
          <p:nvPr/>
        </p:nvSpPr>
        <p:spPr bwMode="auto">
          <a:xfrm>
            <a:off x="7326312" y="2261230"/>
            <a:ext cx="1741488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>
                <a:solidFill>
                  <a:schemeClr val="tx1"/>
                </a:solidFill>
              </a:rPr>
              <a:t>Extensible</a:t>
            </a:r>
          </a:p>
        </p:txBody>
      </p:sp>
      <p:sp>
        <p:nvSpPr>
          <p:cNvPr id="50" name="Rechteck 95"/>
          <p:cNvSpPr/>
          <p:nvPr/>
        </p:nvSpPr>
        <p:spPr bwMode="auto">
          <a:xfrm>
            <a:off x="7326313" y="2870830"/>
            <a:ext cx="1741487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 err="1">
                <a:solidFill>
                  <a:schemeClr val="tx1"/>
                </a:solidFill>
              </a:rPr>
              <a:t>Integratable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1" name="Rechteck 96"/>
          <p:cNvSpPr/>
          <p:nvPr/>
        </p:nvSpPr>
        <p:spPr bwMode="auto">
          <a:xfrm>
            <a:off x="7315200" y="3480430"/>
            <a:ext cx="1741488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>
                <a:solidFill>
                  <a:schemeClr val="tx1"/>
                </a:solidFill>
              </a:rPr>
              <a:t>Flexible </a:t>
            </a:r>
          </a:p>
        </p:txBody>
      </p:sp>
      <p:sp>
        <p:nvSpPr>
          <p:cNvPr id="52" name="Rechteck 97"/>
          <p:cNvSpPr/>
          <p:nvPr/>
        </p:nvSpPr>
        <p:spPr bwMode="auto">
          <a:xfrm>
            <a:off x="7326312" y="4090030"/>
            <a:ext cx="1741488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 err="1">
                <a:solidFill>
                  <a:schemeClr val="tx1"/>
                </a:solidFill>
              </a:rPr>
              <a:t>Scalable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Rechteck 98"/>
          <p:cNvSpPr/>
          <p:nvPr/>
        </p:nvSpPr>
        <p:spPr bwMode="auto">
          <a:xfrm>
            <a:off x="7327900" y="4699630"/>
            <a:ext cx="1739900" cy="46769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54" name="Rechteck 99"/>
          <p:cNvSpPr/>
          <p:nvPr/>
        </p:nvSpPr>
        <p:spPr bwMode="auto">
          <a:xfrm>
            <a:off x="7326312" y="5309230"/>
            <a:ext cx="1741488" cy="547082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de-DE" dirty="0" smtClean="0">
                <a:solidFill>
                  <a:schemeClr val="tx1"/>
                </a:solidFill>
              </a:rPr>
              <a:t>Consumable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Text Box 36"/>
          <p:cNvSpPr txBox="1">
            <a:spLocks noChangeArrowheads="1"/>
          </p:cNvSpPr>
          <p:nvPr/>
        </p:nvSpPr>
        <p:spPr bwMode="auto">
          <a:xfrm>
            <a:off x="7372972" y="855289"/>
            <a:ext cx="1625944" cy="669778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anchor="ctr" anchorCtr="0"/>
          <a:lstStyle>
            <a:defPPr>
              <a:defRPr lang="en-US"/>
            </a:defPPr>
            <a:lvl1pPr algn="ctr">
              <a:defRPr sz="1000">
                <a:solidFill>
                  <a:srgbClr val="333333"/>
                </a:solidFill>
                <a:latin typeface="Times" pitchFamily="18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5pPr>
            <a:lvl6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6pPr>
            <a:lvl7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7pPr>
            <a:lvl8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8pPr>
            <a:lvl9pPr>
              <a:defRPr>
                <a:solidFill>
                  <a:schemeClr val="tx1"/>
                </a:solidFill>
                <a:latin typeface="Times" pitchFamily="18" charset="0"/>
                <a:cs typeface="Arial" pitchFamily="34" charset="0"/>
              </a:defRPr>
            </a:lvl9pPr>
          </a:lstStyle>
          <a:p>
            <a:r>
              <a:rPr lang="en-US" sz="1600" b="1" dirty="0">
                <a:latin typeface="Helvetica Neue"/>
                <a:cs typeface="Helvetica Neue"/>
              </a:rPr>
              <a:t>AGT Cloud Focus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-566982" y="10433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9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AGT Cloud – e.g SaaS View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1259632" y="2924944"/>
            <a:ext cx="7128792" cy="3257332"/>
          </a:xfrm>
          <a:prstGeom prst="cube">
            <a:avLst>
              <a:gd name="adj" fmla="val 75094"/>
            </a:avLst>
          </a:prstGeom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63500" h="127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600" b="1" dirty="0" smtClean="0">
                <a:solidFill>
                  <a:srgbClr val="333333"/>
                </a:solidFill>
                <a:cs typeface="Arial" charset="0"/>
              </a:rPr>
              <a:t>Infrastructure As Service (IAAS)</a:t>
            </a:r>
            <a:endParaRPr lang="en-US" sz="1600" b="1" dirty="0">
              <a:solidFill>
                <a:srgbClr val="333333"/>
              </a:solidFill>
              <a:cs typeface="Arial" charset="0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1234312" y="1945211"/>
            <a:ext cx="7128792" cy="3257332"/>
          </a:xfrm>
          <a:prstGeom prst="cube">
            <a:avLst>
              <a:gd name="adj" fmla="val 75094"/>
            </a:avLst>
          </a:prstGeom>
          <a:solidFill>
            <a:srgbClr val="EAF1FA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63500" h="127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600" b="1" dirty="0" smtClean="0">
                <a:solidFill>
                  <a:srgbClr val="333333"/>
                </a:solidFill>
                <a:cs typeface="Arial" charset="0"/>
              </a:rPr>
              <a:t>Platform As </a:t>
            </a:r>
            <a:r>
              <a:rPr lang="en-US" sz="1600" b="1" dirty="0">
                <a:solidFill>
                  <a:srgbClr val="333333"/>
                </a:solidFill>
                <a:cs typeface="Arial" charset="0"/>
              </a:rPr>
              <a:t>Service </a:t>
            </a:r>
            <a:r>
              <a:rPr lang="en-US" sz="1600" b="1" dirty="0" smtClean="0">
                <a:solidFill>
                  <a:srgbClr val="333333"/>
                </a:solidFill>
                <a:cs typeface="Arial" charset="0"/>
              </a:rPr>
              <a:t>(PAAS</a:t>
            </a:r>
            <a:r>
              <a:rPr lang="en-US" sz="1600" b="1" dirty="0">
                <a:solidFill>
                  <a:srgbClr val="333333"/>
                </a:solidFill>
                <a:cs typeface="Arial" charset="0"/>
              </a:rPr>
              <a:t>)</a:t>
            </a:r>
          </a:p>
        </p:txBody>
      </p:sp>
      <p:sp>
        <p:nvSpPr>
          <p:cNvPr id="56" name="Cube 55"/>
          <p:cNvSpPr/>
          <p:nvPr/>
        </p:nvSpPr>
        <p:spPr>
          <a:xfrm>
            <a:off x="1043608" y="1945210"/>
            <a:ext cx="7398683" cy="4237065"/>
          </a:xfrm>
          <a:prstGeom prst="cube">
            <a:avLst>
              <a:gd name="adj" fmla="val 5744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1221478" y="929681"/>
            <a:ext cx="7128792" cy="3257332"/>
          </a:xfrm>
          <a:prstGeom prst="cube">
            <a:avLst>
              <a:gd name="adj" fmla="val 75094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  <a:lumMod val="88000"/>
                </a:srgbClr>
              </a:gs>
              <a:gs pos="50000">
                <a:srgbClr val="92D050">
                  <a:tint val="44500"/>
                  <a:satMod val="160000"/>
                  <a:lumMod val="77000"/>
                </a:srgbClr>
              </a:gs>
              <a:gs pos="100000">
                <a:srgbClr val="92D050">
                  <a:tint val="23500"/>
                  <a:satMod val="160000"/>
                  <a:lumMod val="67000"/>
                </a:srgbClr>
              </a:gs>
            </a:gsLst>
            <a:lin ang="0" scaled="1"/>
            <a:tileRect/>
          </a:gra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b="1" dirty="0" smtClean="0">
                <a:solidFill>
                  <a:srgbClr val="333333"/>
                </a:solidFill>
              </a:rPr>
              <a:t>Software As </a:t>
            </a:r>
            <a:r>
              <a:rPr lang="en-US" b="1" dirty="0">
                <a:solidFill>
                  <a:srgbClr val="333333"/>
                </a:solidFill>
              </a:rPr>
              <a:t>Service </a:t>
            </a:r>
            <a:r>
              <a:rPr lang="en-US" b="1" dirty="0" smtClean="0">
                <a:solidFill>
                  <a:srgbClr val="333333"/>
                </a:solidFill>
              </a:rPr>
              <a:t>(SAAS</a:t>
            </a:r>
            <a:r>
              <a:rPr lang="en-US" b="1" dirty="0">
                <a:solidFill>
                  <a:srgbClr val="333333"/>
                </a:solidFill>
              </a:rPr>
              <a:t>)</a:t>
            </a:r>
          </a:p>
        </p:txBody>
      </p:sp>
      <p:sp>
        <p:nvSpPr>
          <p:cNvPr id="85" name="Parallelogram 84"/>
          <p:cNvSpPr/>
          <p:nvPr/>
        </p:nvSpPr>
        <p:spPr>
          <a:xfrm>
            <a:off x="3070516" y="1086928"/>
            <a:ext cx="2005540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389210" y="112474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Social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Analytics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7" name="Parallelogram 86"/>
          <p:cNvSpPr/>
          <p:nvPr/>
        </p:nvSpPr>
        <p:spPr>
          <a:xfrm>
            <a:off x="4521255" y="1086928"/>
            <a:ext cx="1996107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4835232" y="112474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Business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Analytics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Parallelogram 90"/>
          <p:cNvSpPr/>
          <p:nvPr/>
        </p:nvSpPr>
        <p:spPr>
          <a:xfrm>
            <a:off x="5940152" y="1086929"/>
            <a:ext cx="2047998" cy="60287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6300192" y="116713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Sensor Data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As Service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4" name="Parallelogram 93"/>
          <p:cNvSpPr/>
          <p:nvPr/>
        </p:nvSpPr>
        <p:spPr>
          <a:xfrm>
            <a:off x="2339752" y="1818012"/>
            <a:ext cx="2005540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2658446" y="185582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Data Aggregation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6" name="Parallelogram 95"/>
          <p:cNvSpPr/>
          <p:nvPr/>
        </p:nvSpPr>
        <p:spPr>
          <a:xfrm>
            <a:off x="3790491" y="1818012"/>
            <a:ext cx="1996107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4104468" y="185582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Fusion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8" name="Parallelogram 97"/>
          <p:cNvSpPr/>
          <p:nvPr/>
        </p:nvSpPr>
        <p:spPr>
          <a:xfrm>
            <a:off x="5209388" y="1818013"/>
            <a:ext cx="2047998" cy="60287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5549311" y="185582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Pollution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Map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0" name="Parallelogram 99"/>
          <p:cNvSpPr/>
          <p:nvPr/>
        </p:nvSpPr>
        <p:spPr>
          <a:xfrm>
            <a:off x="1619672" y="2564904"/>
            <a:ext cx="2005540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938366" y="260272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Air Quality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Assistant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3070411" y="2564904"/>
            <a:ext cx="1996107" cy="602876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3419872" y="263691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Traffic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Control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4" name="Parallelogram 103"/>
          <p:cNvSpPr/>
          <p:nvPr/>
        </p:nvSpPr>
        <p:spPr>
          <a:xfrm>
            <a:off x="4489308" y="2564905"/>
            <a:ext cx="2047998" cy="60287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4865235" y="2356499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…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48059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Potential AGT Cloud Use Cases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8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>
            <p:custDataLst>
              <p:tags r:id="rId2"/>
            </p:custDataLst>
          </p:nvPr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>
            <p:custDataLst>
              <p:tags r:id="rId3"/>
            </p:custDataLst>
          </p:nvPr>
        </p:nvSpPr>
        <p:spPr>
          <a:xfrm>
            <a:off x="330415" y="579845"/>
            <a:ext cx="83968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rgbClr val="443D67"/>
                </a:solidFill>
                <a:latin typeface="Arial" pitchFamily="34" charset="0"/>
              </a:rPr>
              <a:t>What is the Business Model</a:t>
            </a:r>
            <a:br>
              <a:rPr lang="en-US" sz="2400" b="1" dirty="0" smtClean="0">
                <a:solidFill>
                  <a:srgbClr val="443D67"/>
                </a:solidFill>
                <a:latin typeface="Arial" pitchFamily="34" charset="0"/>
              </a:rPr>
            </a:br>
            <a:r>
              <a:rPr lang="en-US" sz="2400" b="1" dirty="0" smtClean="0">
                <a:solidFill>
                  <a:srgbClr val="443D67"/>
                </a:solidFill>
                <a:latin typeface="Arial" pitchFamily="34" charset="0"/>
              </a:rPr>
              <a:t>we want to enable via Cloud Computing? </a:t>
            </a:r>
            <a:br>
              <a:rPr lang="en-US" sz="2400" b="1" dirty="0" smtClean="0">
                <a:solidFill>
                  <a:srgbClr val="443D67"/>
                </a:solidFill>
                <a:latin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</a:rPr>
              <a:t>High Volume Production or High Value Services ?</a:t>
            </a:r>
          </a:p>
          <a:p>
            <a:pPr>
              <a:lnSpc>
                <a:spcPts val="3000"/>
              </a:lnSpc>
            </a:pPr>
            <a:endParaRPr lang="en-US" sz="2400" b="1" dirty="0">
              <a:solidFill>
                <a:srgbClr val="443D67"/>
              </a:solidFill>
              <a:latin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rgbClr val="443D67"/>
                </a:solidFill>
                <a:latin typeface="Arial" pitchFamily="34" charset="0"/>
              </a:rPr>
              <a:t>What would be the benefits for customers and AGT </a:t>
            </a:r>
            <a:r>
              <a:rPr lang="en-US" sz="2400" b="1" dirty="0">
                <a:solidFill>
                  <a:schemeClr val="accent4"/>
                </a:solidFill>
                <a:latin typeface="Arial" pitchFamily="34" charset="0"/>
              </a:rPr>
              <a:t>C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</a:rPr>
              <a:t>ustomer: Cheaper and/or Adaptive prices ! </a:t>
            </a:r>
            <a:br>
              <a:rPr lang="en-US" sz="2400" b="1" dirty="0" smtClean="0">
                <a:solidFill>
                  <a:srgbClr val="FF0000"/>
                </a:solidFill>
                <a:latin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</a:rPr>
              <a:t>AGT: Broader Customers Base !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</a:rPr>
              <a:t>Both: 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</a:rPr>
              <a:t>Enable Higher Value much more flexible &amp; faster! </a:t>
            </a:r>
            <a:endParaRPr lang="en-US" sz="2400" b="1" dirty="0" smtClean="0">
              <a:solidFill>
                <a:srgbClr val="FF0000"/>
              </a:solidFill>
              <a:latin typeface="Arial" pitchFamily="34" charset="0"/>
            </a:endParaRPr>
          </a:p>
          <a:p>
            <a:pPr>
              <a:lnSpc>
                <a:spcPts val="3000"/>
              </a:lnSpc>
            </a:pPr>
            <a:endParaRPr lang="en-US" sz="2400" b="1" dirty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rgbClr val="443D67"/>
                </a:solidFill>
                <a:latin typeface="Arial" pitchFamily="34" charset="0"/>
                <a:cs typeface="Arial" pitchFamily="34" charset="0"/>
              </a:rPr>
              <a:t>What are the consumption models we want to offer to customers based on the Business Model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Private, Public, Hybrid, Community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1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>
            <p:custDataLst>
              <p:tags r:id="rId2"/>
            </p:custDataLst>
          </p:nvPr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>
            <p:custDataLst>
              <p:tags r:id="rId3"/>
            </p:custDataLst>
          </p:nvPr>
        </p:nvSpPr>
        <p:spPr>
          <a:xfrm>
            <a:off x="366110" y="-321"/>
            <a:ext cx="8396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Some ideas for Cloud Use Cases </a:t>
            </a:r>
            <a:endParaRPr lang="en-US" sz="2800" b="1" dirty="0" smtClean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496" y="155679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 smtClean="0"/>
              <a:t>C2-aaS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One datacenter </a:t>
            </a:r>
            <a:r>
              <a:rPr lang="en-US" dirty="0" smtClean="0"/>
              <a:t>serving </a:t>
            </a:r>
            <a:r>
              <a:rPr lang="en-US" dirty="0" smtClean="0">
                <a:solidFill>
                  <a:srgbClr val="FF0000"/>
                </a:solidFill>
              </a:rPr>
              <a:t>multiple cities </a:t>
            </a:r>
            <a:r>
              <a:rPr lang="en-US" dirty="0" smtClean="0"/>
              <a:t>driving </a:t>
            </a:r>
            <a:r>
              <a:rPr lang="en-US" dirty="0" smtClean="0">
                <a:solidFill>
                  <a:srgbClr val="FF0000"/>
                </a:solidFill>
              </a:rPr>
              <a:t>cost reduction (reduction of sites)  </a:t>
            </a:r>
            <a:r>
              <a:rPr lang="en-US" dirty="0" smtClean="0"/>
              <a:t>of C2 Server infrastructure </a:t>
            </a:r>
            <a:br>
              <a:rPr lang="en-US" dirty="0" smtClean="0"/>
            </a:br>
            <a:r>
              <a:rPr lang="en-US" dirty="0" smtClean="0"/>
              <a:t>(rapid deployment for new cities)</a:t>
            </a:r>
          </a:p>
        </p:txBody>
      </p:sp>
      <p:sp>
        <p:nvSpPr>
          <p:cNvPr id="32" name="Cloud 31"/>
          <p:cNvSpPr/>
          <p:nvPr/>
        </p:nvSpPr>
        <p:spPr>
          <a:xfrm>
            <a:off x="5254389" y="990528"/>
            <a:ext cx="3057098" cy="2115403"/>
          </a:xfrm>
          <a:prstGeom prst="cloud">
            <a:avLst/>
          </a:prstGeom>
          <a:gradFill>
            <a:gsLst>
              <a:gs pos="72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58000">
                <a:schemeClr val="tx2">
                  <a:lumMod val="40000"/>
                  <a:lumOff val="60000"/>
                </a:schemeClr>
              </a:gs>
              <a:gs pos="17000">
                <a:schemeClr val="tx2">
                  <a:lumMod val="40000"/>
                  <a:lumOff val="60000"/>
                </a:schemeClr>
              </a:gs>
              <a:gs pos="47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963061" y="948640"/>
            <a:ext cx="1709256" cy="1979870"/>
            <a:chOff x="9566070" y="490375"/>
            <a:chExt cx="1709256" cy="1979870"/>
          </a:xfrm>
        </p:grpSpPr>
        <p:sp>
          <p:nvSpPr>
            <p:cNvPr id="36" name="Cube 35"/>
            <p:cNvSpPr/>
            <p:nvPr/>
          </p:nvSpPr>
          <p:spPr>
            <a:xfrm>
              <a:off x="9591090" y="1323652"/>
              <a:ext cx="1681961" cy="1146593"/>
            </a:xfrm>
            <a:prstGeom prst="cube">
              <a:avLst>
                <a:gd name="adj" fmla="val 77917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</a:rPr>
                <a:t>IAAS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9593365" y="998380"/>
              <a:ext cx="1681961" cy="1146593"/>
            </a:xfrm>
            <a:prstGeom prst="cube">
              <a:avLst>
                <a:gd name="adj" fmla="val 77917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</a:rPr>
                <a:t>PAAS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9566070" y="657186"/>
              <a:ext cx="1681961" cy="1146593"/>
            </a:xfrm>
            <a:prstGeom prst="cube">
              <a:avLst>
                <a:gd name="adj" fmla="val 7791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</a:rPr>
                <a:t>SAAS</a:t>
              </a:r>
              <a:endParaRPr 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Parallelogram 39"/>
            <p:cNvSpPr/>
            <p:nvPr/>
          </p:nvSpPr>
          <p:spPr>
            <a:xfrm>
              <a:off x="9811135" y="764126"/>
              <a:ext cx="1188961" cy="709832"/>
            </a:xfrm>
            <a:prstGeom prst="parallelogram">
              <a:avLst>
                <a:gd name="adj" fmla="val 963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8735409">
              <a:off x="9714125" y="923169"/>
              <a:ext cx="1327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prstClr val="black"/>
                  </a:solidFill>
                </a:rPr>
                <a:t>Value Added Services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 rot="18911369">
            <a:off x="6449230" y="1388601"/>
            <a:ext cx="179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</a:rPr>
              <a:t>Core C2 Services</a:t>
            </a: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3779912" y="1773167"/>
            <a:ext cx="1197429" cy="41728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56" y="3895308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dirty="0" smtClean="0"/>
              <a:t>Sensor Data-</a:t>
            </a:r>
            <a:r>
              <a:rPr lang="en-US" sz="4000" dirty="0" err="1" smtClean="0"/>
              <a:t>aaS</a:t>
            </a:r>
            <a:endParaRPr lang="en-US" sz="4000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Trade Sensor Data </a:t>
            </a:r>
            <a:r>
              <a:rPr lang="en-US" dirty="0" smtClean="0"/>
              <a:t>to customers via </a:t>
            </a:r>
            <a:r>
              <a:rPr lang="en-US" dirty="0" smtClean="0">
                <a:solidFill>
                  <a:srgbClr val="FF0000"/>
                </a:solidFill>
              </a:rPr>
              <a:t>Cloud Market Place very rapidly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 rot="16200000">
            <a:off x="5818055" y="3644818"/>
            <a:ext cx="1197429" cy="417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 rot="19659799">
            <a:off x="3754738" y="3393823"/>
            <a:ext cx="1197429" cy="417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067944" y="4581128"/>
            <a:ext cx="496855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Analytics-</a:t>
            </a:r>
            <a:r>
              <a:rPr lang="en-US" sz="4000" dirty="0" err="1" smtClean="0"/>
              <a:t>aaS</a:t>
            </a:r>
            <a:endParaRPr lang="en-US" sz="4000" dirty="0" smtClean="0"/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Flexible Integration </a:t>
            </a:r>
            <a:r>
              <a:rPr lang="en-US" sz="2000" dirty="0" smtClean="0"/>
              <a:t>of Analytics</a:t>
            </a:r>
          </a:p>
          <a:p>
            <a:pPr algn="ctr"/>
            <a:r>
              <a:rPr lang="en-US" sz="2000" dirty="0" smtClean="0"/>
              <a:t>Services into C2-aaS or other </a:t>
            </a:r>
            <a:r>
              <a:rPr lang="en-US" sz="2000" dirty="0" err="1" smtClean="0"/>
              <a:t>Mgmt</a:t>
            </a:r>
            <a:r>
              <a:rPr lang="en-US" sz="2000" dirty="0" smtClean="0"/>
              <a:t> Systems</a:t>
            </a:r>
            <a:br>
              <a:rPr lang="en-US" sz="2000" dirty="0" smtClean="0"/>
            </a:br>
            <a:r>
              <a:rPr lang="en-US" sz="2000" dirty="0" smtClean="0"/>
              <a:t>(such as Traffic or Weather Prediction, </a:t>
            </a:r>
            <a:r>
              <a:rPr lang="en-US" sz="2000" dirty="0" err="1" smtClean="0"/>
              <a:t>etc</a:t>
            </a:r>
            <a:r>
              <a:rPr lang="en-US" sz="2000" dirty="0" smtClean="0"/>
              <a:t>)  </a:t>
            </a:r>
            <a:endParaRPr lang="en-US" sz="2000" dirty="0"/>
          </a:p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2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91832" y="2520000"/>
            <a:ext cx="78406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Introduction to Cloud: Characteristics &amp; Economics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>
            <p:custDataLst>
              <p:tags r:id="rId2"/>
            </p:custDataLst>
          </p:nvPr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>
            <p:custDataLst>
              <p:tags r:id="rId3"/>
            </p:custDataLst>
          </p:nvPr>
        </p:nvSpPr>
        <p:spPr>
          <a:xfrm>
            <a:off x="366110" y="-321"/>
            <a:ext cx="8396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Drilldown of Use Cases – C2-aaS </a:t>
            </a:r>
            <a:endParaRPr lang="en-US" sz="2800" b="1" dirty="0" smtClean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76672"/>
            <a:ext cx="8834437" cy="61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69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>
            <p:custDataLst>
              <p:tags r:id="rId2"/>
            </p:custDataLst>
          </p:nvPr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>
            <p:custDataLst>
              <p:tags r:id="rId3"/>
            </p:custDataLst>
          </p:nvPr>
        </p:nvSpPr>
        <p:spPr>
          <a:xfrm>
            <a:off x="366110" y="-321"/>
            <a:ext cx="8396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Drilldown of Use Cases – Sensor Data-</a:t>
            </a:r>
            <a:r>
              <a:rPr lang="en-US" sz="2800" b="1" dirty="0" err="1" smtClean="0">
                <a:solidFill>
                  <a:srgbClr val="443D67"/>
                </a:solidFill>
                <a:latin typeface="Arial" pitchFamily="34" charset="0"/>
              </a:rPr>
              <a:t>aaS</a:t>
            </a: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 </a:t>
            </a:r>
            <a:endParaRPr lang="en-US" sz="2800" b="1" dirty="0" smtClean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024" y="1119116"/>
            <a:ext cx="2756848" cy="1774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755" y="1315587"/>
            <a:ext cx="485775" cy="485775"/>
          </a:xfrm>
          <a:prstGeom prst="rect">
            <a:avLst/>
          </a:prstGeom>
        </p:spPr>
      </p:pic>
      <p:pic>
        <p:nvPicPr>
          <p:cNvPr id="9" name="Picture 8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323" y="1740947"/>
            <a:ext cx="485775" cy="485775"/>
          </a:xfrm>
          <a:prstGeom prst="rect">
            <a:avLst/>
          </a:prstGeom>
        </p:spPr>
      </p:pic>
      <p:pic>
        <p:nvPicPr>
          <p:cNvPr id="10" name="Picture 9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323" y="2191331"/>
            <a:ext cx="485775" cy="4857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60060" y="1516598"/>
            <a:ext cx="20642" cy="953647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03452" y="2430106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892078" y="2009300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880706" y="1602142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Polic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184" y="808630"/>
            <a:ext cx="1443607" cy="8973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93" y="1637730"/>
            <a:ext cx="706271" cy="7369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36" y="1645248"/>
            <a:ext cx="852946" cy="74311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326340" y="736979"/>
            <a:ext cx="4517410" cy="2920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88155" y="1337480"/>
            <a:ext cx="1105469" cy="92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9041" y="1113136"/>
            <a:ext cx="485775" cy="485775"/>
          </a:xfrm>
          <a:prstGeom prst="rect">
            <a:avLst/>
          </a:prstGeom>
        </p:spPr>
      </p:pic>
      <p:pic>
        <p:nvPicPr>
          <p:cNvPr id="21" name="Picture 20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8609" y="1975232"/>
            <a:ext cx="485775" cy="4857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4997346" y="1314147"/>
            <a:ext cx="20642" cy="953647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0738" y="2227655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717992" y="1399691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174132" y="1991103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Pelco_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1314" y="1579439"/>
            <a:ext cx="485775" cy="48577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4702069" y="1834145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029625" y="1861443"/>
            <a:ext cx="327121" cy="1470"/>
          </a:xfrm>
          <a:prstGeom prst="line">
            <a:avLst/>
          </a:prstGeom>
          <a:ln w="63500"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Polic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16315" y="1070211"/>
            <a:ext cx="827184" cy="5948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64" y="1647521"/>
            <a:ext cx="632305" cy="5508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527345" y="2729553"/>
            <a:ext cx="1392072" cy="75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56" y="2823503"/>
            <a:ext cx="632305" cy="55088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617725" y="2608997"/>
            <a:ext cx="1105469" cy="9394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34" y="2932686"/>
            <a:ext cx="632305" cy="550881"/>
          </a:xfrm>
          <a:prstGeom prst="rect">
            <a:avLst/>
          </a:prstGeom>
        </p:spPr>
      </p:pic>
      <p:pic>
        <p:nvPicPr>
          <p:cNvPr id="35" name="Picture 34" descr="FireTruck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1601" y="2830501"/>
            <a:ext cx="888191" cy="595088"/>
          </a:xfrm>
          <a:prstGeom prst="rect">
            <a:avLst/>
          </a:prstGeom>
        </p:spPr>
      </p:pic>
      <p:pic>
        <p:nvPicPr>
          <p:cNvPr id="36" name="Picture 35" descr="Trafic Radio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00679" y="2308320"/>
            <a:ext cx="908395" cy="57135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938522" y="1929786"/>
            <a:ext cx="425952" cy="3534"/>
          </a:xfrm>
          <a:prstGeom prst="line">
            <a:avLst/>
          </a:prstGeom>
          <a:ln w="476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424382" y="3127501"/>
            <a:ext cx="384412" cy="0"/>
          </a:xfrm>
          <a:prstGeom prst="line">
            <a:avLst/>
          </a:prstGeom>
          <a:ln w="476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67471" y="2991024"/>
            <a:ext cx="661377" cy="0"/>
          </a:xfrm>
          <a:prstGeom prst="line">
            <a:avLst/>
          </a:prstGeom>
          <a:ln w="476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5613" y="719692"/>
            <a:ext cx="31169" cy="288331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2929754" y="2443453"/>
            <a:ext cx="2130580" cy="694133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993409" y="2609800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76993" y="2603417"/>
            <a:ext cx="87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Future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39581" y="3870152"/>
            <a:ext cx="1606493" cy="6418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A39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Benefits: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015028" y="3804635"/>
            <a:ext cx="71289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Cost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Reduction : Lower CAPEX through Shared Sensors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Value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Addition : Same sensor data used for different purpose 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AGT Revenue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Increase : More customers in the same city 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Customer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Cost saving: No deployable sensor and server hardware Infrastructure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425211" y="5508812"/>
            <a:ext cx="3048979" cy="6418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A39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Delivery Models: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246185" y="5388470"/>
            <a:ext cx="55198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Community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(Hosted) Private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Public Cloud</a:t>
            </a:r>
          </a:p>
          <a:p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158854" y="1096119"/>
            <a:ext cx="2119451" cy="1619809"/>
            <a:chOff x="6523630" y="4125922"/>
            <a:chExt cx="2119451" cy="1619809"/>
          </a:xfrm>
        </p:grpSpPr>
        <p:sp>
          <p:nvSpPr>
            <p:cNvPr id="49" name="Cloud 48"/>
            <p:cNvSpPr/>
            <p:nvPr/>
          </p:nvSpPr>
          <p:spPr>
            <a:xfrm>
              <a:off x="6523630" y="4125922"/>
              <a:ext cx="2088107" cy="1619809"/>
            </a:xfrm>
            <a:prstGeom prst="cloud">
              <a:avLst/>
            </a:prstGeom>
            <a:gradFill>
              <a:gsLst>
                <a:gs pos="72000">
                  <a:schemeClr val="tx2">
                    <a:lumMod val="60000"/>
                    <a:lumOff val="40000"/>
                  </a:schemeClr>
                </a:gs>
                <a:gs pos="0">
                  <a:schemeClr val="tx2">
                    <a:lumMod val="60000"/>
                    <a:lumOff val="40000"/>
                  </a:schemeClr>
                </a:gs>
                <a:gs pos="58000">
                  <a:schemeClr val="tx2">
                    <a:lumMod val="40000"/>
                    <a:lumOff val="60000"/>
                  </a:schemeClr>
                </a:gs>
                <a:gs pos="17000">
                  <a:schemeClr val="tx2">
                    <a:lumMod val="40000"/>
                    <a:lumOff val="60000"/>
                  </a:schemeClr>
                </a:gs>
                <a:gs pos="47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782" y="4584852"/>
              <a:ext cx="540883" cy="714969"/>
            </a:xfrm>
            <a:prstGeom prst="rect">
              <a:avLst/>
            </a:prstGeom>
          </p:spPr>
        </p:pic>
        <p:sp>
          <p:nvSpPr>
            <p:cNvPr id="51" name="Cube 50"/>
            <p:cNvSpPr/>
            <p:nvPr/>
          </p:nvSpPr>
          <p:spPr>
            <a:xfrm>
              <a:off x="7216379" y="4858423"/>
              <a:ext cx="1185589" cy="452329"/>
            </a:xfrm>
            <a:prstGeom prst="cube">
              <a:avLst>
                <a:gd name="adj" fmla="val 5411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IAAS</a:t>
              </a:r>
              <a:endParaRPr lang="en-US" sz="1400" b="1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7216379" y="4595117"/>
              <a:ext cx="1185589" cy="452329"/>
            </a:xfrm>
            <a:prstGeom prst="cube">
              <a:avLst>
                <a:gd name="adj" fmla="val 5411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PAAS</a:t>
              </a:r>
              <a:endParaRPr lang="en-US" sz="1400" b="1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7216379" y="4330843"/>
              <a:ext cx="1185589" cy="452329"/>
            </a:xfrm>
            <a:prstGeom prst="cube">
              <a:avLst>
                <a:gd name="adj" fmla="val 54111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SAAS</a:t>
              </a:r>
              <a:endParaRPr lang="en-US" sz="1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93179" y="4312716"/>
              <a:ext cx="1349902" cy="313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C2 Services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202731" y="4303546"/>
              <a:ext cx="1071697" cy="44327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7383438" y="1723589"/>
            <a:ext cx="9270" cy="1715647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83439" y="1910576"/>
            <a:ext cx="436728" cy="0"/>
          </a:xfrm>
          <a:prstGeom prst="line">
            <a:avLst/>
          </a:prstGeom>
          <a:ln w="476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17762" y="2126664"/>
            <a:ext cx="392971" cy="0"/>
          </a:xfrm>
          <a:prstGeom prst="line">
            <a:avLst/>
          </a:prstGeom>
          <a:ln w="4762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176216" y="1091821"/>
            <a:ext cx="1105468" cy="133748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82638" y="2688610"/>
            <a:ext cx="1596789" cy="354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Single Tenant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444017" y="589129"/>
            <a:ext cx="1894765" cy="354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Multiple Tenants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711702" y="814101"/>
            <a:ext cx="1894765" cy="354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Shared Sensors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65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oud 27"/>
          <p:cNvSpPr/>
          <p:nvPr/>
        </p:nvSpPr>
        <p:spPr>
          <a:xfrm>
            <a:off x="1310186" y="532263"/>
            <a:ext cx="6045970" cy="3343701"/>
          </a:xfrm>
          <a:prstGeom prst="cloud">
            <a:avLst/>
          </a:prstGeom>
          <a:gradFill>
            <a:gsLst>
              <a:gs pos="72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60000"/>
                  <a:lumOff val="40000"/>
                </a:schemeClr>
              </a:gs>
              <a:gs pos="58000">
                <a:schemeClr val="tx2">
                  <a:lumMod val="40000"/>
                  <a:lumOff val="60000"/>
                </a:schemeClr>
              </a:gs>
              <a:gs pos="17000">
                <a:schemeClr val="tx2">
                  <a:lumMod val="40000"/>
                  <a:lumOff val="60000"/>
                </a:schemeClr>
              </a:gs>
              <a:gs pos="47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25" y="1855300"/>
            <a:ext cx="955343" cy="1570288"/>
          </a:xfrm>
          <a:prstGeom prst="rect">
            <a:avLst/>
          </a:prstGeom>
        </p:spPr>
      </p:pic>
      <p:sp>
        <p:nvSpPr>
          <p:cNvPr id="43" name="TextBox 42"/>
          <p:cNvSpPr txBox="1"/>
          <p:nvPr>
            <p:custDataLst>
              <p:tags r:id="rId1"/>
            </p:custDataLst>
          </p:nvPr>
        </p:nvSpPr>
        <p:spPr>
          <a:xfrm>
            <a:off x="366110" y="-321"/>
            <a:ext cx="839689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Cloud use case 3: Analytics as-a-Service</a:t>
            </a:r>
            <a:endParaRPr lang="en-US" sz="2800" b="1" dirty="0" smtClean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Cube 45"/>
          <p:cNvSpPr/>
          <p:nvPr/>
        </p:nvSpPr>
        <p:spPr>
          <a:xfrm>
            <a:off x="2932021" y="2012406"/>
            <a:ext cx="3759954" cy="1458676"/>
          </a:xfrm>
          <a:prstGeom prst="cube">
            <a:avLst>
              <a:gd name="adj" fmla="val 69531"/>
            </a:avLst>
          </a:prstGeom>
          <a:solidFill>
            <a:srgbClr val="EAF1FA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63500" h="127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600" b="1" dirty="0" smtClean="0">
                <a:solidFill>
                  <a:srgbClr val="333333"/>
                </a:solidFill>
                <a:cs typeface="Arial" charset="0"/>
              </a:rPr>
              <a:t>Infra As Service (IAAS)</a:t>
            </a:r>
          </a:p>
        </p:txBody>
      </p:sp>
      <p:sp>
        <p:nvSpPr>
          <p:cNvPr id="47" name="Cube 46"/>
          <p:cNvSpPr/>
          <p:nvPr/>
        </p:nvSpPr>
        <p:spPr>
          <a:xfrm>
            <a:off x="2888803" y="1409629"/>
            <a:ext cx="3759954" cy="1458676"/>
          </a:xfrm>
          <a:prstGeom prst="cube">
            <a:avLst>
              <a:gd name="adj" fmla="val 69531"/>
            </a:avLst>
          </a:prstGeom>
          <a:solidFill>
            <a:srgbClr val="EAF1FA"/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63500" h="127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600" b="1" dirty="0" smtClean="0">
                <a:solidFill>
                  <a:srgbClr val="333333"/>
                </a:solidFill>
                <a:cs typeface="Arial" charset="0"/>
              </a:rPr>
              <a:t>Platform As Service (PAAS)</a:t>
            </a:r>
          </a:p>
        </p:txBody>
      </p:sp>
      <p:sp>
        <p:nvSpPr>
          <p:cNvPr id="49" name="Cube 48"/>
          <p:cNvSpPr/>
          <p:nvPr/>
        </p:nvSpPr>
        <p:spPr>
          <a:xfrm>
            <a:off x="2866054" y="1378424"/>
            <a:ext cx="3835019" cy="2088110"/>
          </a:xfrm>
          <a:prstGeom prst="cube">
            <a:avLst>
              <a:gd name="adj" fmla="val 47791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2913824" y="847796"/>
            <a:ext cx="3759954" cy="1458676"/>
          </a:xfrm>
          <a:prstGeom prst="cube">
            <a:avLst>
              <a:gd name="adj" fmla="val 69531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  <a:lumMod val="88000"/>
                </a:srgbClr>
              </a:gs>
              <a:gs pos="50000">
                <a:srgbClr val="92D050">
                  <a:tint val="44500"/>
                  <a:satMod val="160000"/>
                  <a:lumMod val="77000"/>
                </a:srgbClr>
              </a:gs>
              <a:gs pos="100000">
                <a:srgbClr val="92D050">
                  <a:tint val="23500"/>
                  <a:satMod val="160000"/>
                  <a:lumMod val="67000"/>
                </a:srgbClr>
              </a:gs>
            </a:gsLst>
            <a:lin ang="0" scaled="1"/>
            <a:tileRect/>
          </a:gra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rgbClr val="333333"/>
              </a:solidFill>
            </a:endParaRPr>
          </a:p>
        </p:txBody>
      </p:sp>
      <p:pic>
        <p:nvPicPr>
          <p:cNvPr id="51" name="Picture 50" descr="Pelco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926" y="1641732"/>
            <a:ext cx="485775" cy="485775"/>
          </a:xfrm>
          <a:prstGeom prst="rect">
            <a:avLst/>
          </a:prstGeom>
        </p:spPr>
      </p:pic>
      <p:pic>
        <p:nvPicPr>
          <p:cNvPr id="52" name="Picture 51" descr="Pelco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926" y="2079882"/>
            <a:ext cx="485775" cy="485775"/>
          </a:xfrm>
          <a:prstGeom prst="rect">
            <a:avLst/>
          </a:prstGeom>
        </p:spPr>
      </p:pic>
      <p:pic>
        <p:nvPicPr>
          <p:cNvPr id="53" name="Picture 52" descr="Pelco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926" y="2556132"/>
            <a:ext cx="485775" cy="485775"/>
          </a:xfrm>
          <a:prstGeom prst="rect">
            <a:avLst/>
          </a:prstGeom>
        </p:spPr>
      </p:pic>
      <p:pic>
        <p:nvPicPr>
          <p:cNvPr id="54" name="Picture 53" descr="Pelco_Came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926" y="3032382"/>
            <a:ext cx="485775" cy="48577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 rot="16200000">
            <a:off x="-614061" y="2398968"/>
            <a:ext cx="1876424" cy="361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Sensors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Left-Right Arrow 55"/>
          <p:cNvSpPr/>
          <p:nvPr/>
        </p:nvSpPr>
        <p:spPr>
          <a:xfrm>
            <a:off x="882452" y="1908555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-Right Arrow 56"/>
          <p:cNvSpPr/>
          <p:nvPr/>
        </p:nvSpPr>
        <p:spPr>
          <a:xfrm>
            <a:off x="891977" y="2127630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-Right Arrow 57"/>
          <p:cNvSpPr/>
          <p:nvPr/>
        </p:nvSpPr>
        <p:spPr>
          <a:xfrm>
            <a:off x="891977" y="2356230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-Right Arrow 58"/>
          <p:cNvSpPr/>
          <p:nvPr/>
        </p:nvSpPr>
        <p:spPr>
          <a:xfrm>
            <a:off x="891977" y="2565780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-Right Arrow 59"/>
          <p:cNvSpPr/>
          <p:nvPr/>
        </p:nvSpPr>
        <p:spPr>
          <a:xfrm>
            <a:off x="901502" y="2813430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-Right Arrow 60"/>
          <p:cNvSpPr/>
          <p:nvPr/>
        </p:nvSpPr>
        <p:spPr>
          <a:xfrm>
            <a:off x="901502" y="3061080"/>
            <a:ext cx="1046010" cy="21883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3066334" y="1419366"/>
            <a:ext cx="1683087" cy="39728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193957" y="138807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Adaptive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Video Analysis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5" name="Parallelogram 64"/>
          <p:cNvSpPr/>
          <p:nvPr/>
        </p:nvSpPr>
        <p:spPr>
          <a:xfrm>
            <a:off x="3518990" y="943958"/>
            <a:ext cx="1683087" cy="39728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01205" y="91266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Traffic 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Prediction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Parallelogram 66"/>
          <p:cNvSpPr/>
          <p:nvPr/>
        </p:nvSpPr>
        <p:spPr>
          <a:xfrm>
            <a:off x="4815550" y="957606"/>
            <a:ext cx="1683087" cy="39728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997765" y="9263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Object/Image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Recognition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9" name="Parallelogram 68"/>
          <p:cNvSpPr/>
          <p:nvPr/>
        </p:nvSpPr>
        <p:spPr>
          <a:xfrm>
            <a:off x="4365166" y="1407990"/>
            <a:ext cx="1683087" cy="397285"/>
          </a:xfrm>
          <a:prstGeom prst="parallelogram">
            <a:avLst>
              <a:gd name="adj" fmla="val 98169"/>
            </a:avLst>
          </a:prstGeom>
          <a:solidFill>
            <a:srgbClr val="548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547381" y="117370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…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1" name="Picture 70" descr="Custom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8462" y="821851"/>
            <a:ext cx="962025" cy="628650"/>
          </a:xfrm>
          <a:prstGeom prst="rect">
            <a:avLst/>
          </a:prstGeom>
        </p:spPr>
      </p:pic>
      <p:pic>
        <p:nvPicPr>
          <p:cNvPr id="72" name="Picture 71" descr="Custom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8030" y="1602059"/>
            <a:ext cx="962025" cy="628650"/>
          </a:xfrm>
          <a:prstGeom prst="rect">
            <a:avLst/>
          </a:prstGeom>
        </p:spPr>
      </p:pic>
      <p:pic>
        <p:nvPicPr>
          <p:cNvPr id="73" name="Picture 72" descr="Custom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4382" y="2844027"/>
            <a:ext cx="962025" cy="62865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902054" y="17742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2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63385" y="10122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1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92955" y="303435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N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704152" y="1835635"/>
            <a:ext cx="800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...</a:t>
            </a:r>
            <a:endParaRPr lang="en-US" sz="6000" b="1" dirty="0">
              <a:solidFill>
                <a:srgbClr val="C00000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100549" y="1146413"/>
            <a:ext cx="1624084" cy="13647"/>
          </a:xfrm>
          <a:prstGeom prst="straightConnector1">
            <a:avLst/>
          </a:prstGeom>
          <a:ln w="76200">
            <a:solidFill>
              <a:srgbClr val="F35F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724400" y="1189631"/>
            <a:ext cx="2986585" cy="721056"/>
          </a:xfrm>
          <a:prstGeom prst="straightConnector1">
            <a:avLst/>
          </a:prstGeom>
          <a:ln w="76200">
            <a:solidFill>
              <a:srgbClr val="F35F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740322" y="1219201"/>
            <a:ext cx="3025254" cy="1906136"/>
          </a:xfrm>
          <a:prstGeom prst="straightConnector1">
            <a:avLst/>
          </a:prstGeom>
          <a:ln w="76200">
            <a:solidFill>
              <a:srgbClr val="F35F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278572" y="1576318"/>
            <a:ext cx="3487004" cy="1521724"/>
          </a:xfrm>
          <a:prstGeom prst="straightConnector1">
            <a:avLst/>
          </a:prstGeom>
          <a:ln w="76200">
            <a:solidFill>
              <a:srgbClr val="F35F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18913784">
            <a:off x="5062581" y="1425812"/>
            <a:ext cx="224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CORE (C2) SERVICES</a:t>
            </a:r>
            <a:endParaRPr lang="en-US" sz="14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942538" y="1897039"/>
            <a:ext cx="276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</a:rPr>
              <a:t>Software As Service (SAAS)</a:t>
            </a:r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439581" y="3870152"/>
            <a:ext cx="1606493" cy="6418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A39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Benefits:</a:t>
            </a:r>
            <a:endParaRPr lang="en-US" sz="2800" dirty="0"/>
          </a:p>
        </p:txBody>
      </p:sp>
      <p:sp>
        <p:nvSpPr>
          <p:cNvPr id="92" name="TextBox 91"/>
          <p:cNvSpPr txBox="1"/>
          <p:nvPr/>
        </p:nvSpPr>
        <p:spPr>
          <a:xfrm>
            <a:off x="2015028" y="3804635"/>
            <a:ext cx="71289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Cost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Reduction : Lower CAPEX through Shared Sensors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Value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Addition : Analytics as value added service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AGT Revenue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Increase : Many valued added services with extra cost provided to customer on top of Core (C2) services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Customer </a:t>
            </a:r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Cost saving: Getting value added services as need basis (pay per use)</a:t>
            </a:r>
            <a:endParaRPr lang="en-US" sz="2000" b="1" dirty="0">
              <a:solidFill>
                <a:srgbClr val="464646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endParaRPr lang="en-US" dirty="0"/>
          </a:p>
        </p:txBody>
      </p:sp>
      <p:sp>
        <p:nvSpPr>
          <p:cNvPr id="93" name="Title 1"/>
          <p:cNvSpPr txBox="1">
            <a:spLocks/>
          </p:cNvSpPr>
          <p:nvPr/>
        </p:nvSpPr>
        <p:spPr>
          <a:xfrm>
            <a:off x="425211" y="5631644"/>
            <a:ext cx="3048979" cy="6418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A39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Delivery Models:</a:t>
            </a:r>
            <a:endParaRPr lang="en-US" sz="2800" dirty="0"/>
          </a:p>
        </p:txBody>
      </p:sp>
      <p:sp>
        <p:nvSpPr>
          <p:cNvPr id="94" name="TextBox 93"/>
          <p:cNvSpPr txBox="1"/>
          <p:nvPr/>
        </p:nvSpPr>
        <p:spPr>
          <a:xfrm>
            <a:off x="3082409" y="5702375"/>
            <a:ext cx="55198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4646"/>
                </a:solidFill>
                <a:ea typeface="ＭＳ Ｐゴシック" pitchFamily="1" charset="-128"/>
                <a:cs typeface="ＭＳ Ｐゴシック" pitchFamily="1" charset="-128"/>
              </a:rPr>
              <a:t>Community Cloud, (Hosted) Private Cloud and Public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152400" y="-165100"/>
            <a:ext cx="9397999" cy="71755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2629331"/>
            <a:ext cx="5981303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1700" dirty="0" smtClean="0">
                <a:solidFill>
                  <a:prstClr val="white"/>
                </a:solidFill>
                <a:latin typeface="Century Gothic" pitchFamily="34" charset="0"/>
              </a:rPr>
              <a:t> </a:t>
            </a:r>
            <a:endParaRPr lang="en-US" sz="17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3" name="Rectangle 2" hidden="1"/>
          <p:cNvSpPr/>
          <p:nvPr/>
        </p:nvSpPr>
        <p:spPr>
          <a:xfrm>
            <a:off x="1705354" y="6324600"/>
            <a:ext cx="2286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1" y="6500862"/>
            <a:ext cx="1160145" cy="2514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9455" y="6357697"/>
            <a:ext cx="8397393" cy="0"/>
          </a:xfrm>
          <a:prstGeom prst="line">
            <a:avLst/>
          </a:prstGeom>
          <a:ln w="12700">
            <a:solidFill>
              <a:srgbClr val="66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0"/>
          <p:cNvSpPr txBox="1">
            <a:spLocks/>
          </p:cNvSpPr>
          <p:nvPr/>
        </p:nvSpPr>
        <p:spPr>
          <a:xfrm>
            <a:off x="1371600" y="388566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1295401" y="4343400"/>
            <a:ext cx="7239000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3997" y="2520000"/>
            <a:ext cx="26325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Key Take </a:t>
            </a:r>
            <a:r>
              <a:rPr lang="en-US" sz="2400" b="1" dirty="0" err="1" smtClean="0">
                <a:solidFill>
                  <a:schemeClr val="bg1"/>
                </a:solidFill>
              </a:rPr>
              <a:t>Aways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29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Take Aways 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3568" y="1268760"/>
            <a:ext cx="79208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2000" b="1" dirty="0" smtClean="0"/>
              <a:t>Get clarity on the Cloud Business Models we want to drive 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20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2000" b="1" dirty="0" smtClean="0"/>
              <a:t>When </a:t>
            </a:r>
            <a:r>
              <a:rPr lang="en-US" sz="2000" b="1" dirty="0"/>
              <a:t>evaluating cloud solutions</a:t>
            </a:r>
            <a:r>
              <a:rPr lang="en-US" sz="2000" dirty="0"/>
              <a:t>, </a:t>
            </a:r>
            <a:r>
              <a:rPr lang="en-US" sz="2000" dirty="0" smtClean="0"/>
              <a:t>we need to be </a:t>
            </a:r>
            <a:r>
              <a:rPr lang="en-US" sz="2000" dirty="0"/>
              <a:t>sure to </a:t>
            </a:r>
            <a:r>
              <a:rPr lang="en-US" sz="2000" b="1" dirty="0"/>
              <a:t>check out whether the various offerings perform as </a:t>
            </a:r>
            <a:r>
              <a:rPr lang="en-US" sz="2000" b="1" dirty="0" smtClean="0"/>
              <a:t>expected</a:t>
            </a:r>
            <a:r>
              <a:rPr lang="en-US" sz="2000" dirty="0" smtClean="0"/>
              <a:t>. Mandatory checkpoints when </a:t>
            </a:r>
            <a:r>
              <a:rPr lang="en-US" sz="2000" dirty="0"/>
              <a:t>e</a:t>
            </a:r>
            <a:r>
              <a:rPr lang="en-US" sz="2000" dirty="0" smtClean="0"/>
              <a:t>valuating Cloud Solutions: (hands-on experience, proof-of-concept, test environments, etc.)</a:t>
            </a:r>
          </a:p>
          <a:p>
            <a:endParaRPr lang="en-US" sz="20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 smtClean="0"/>
              <a:t>Before we </a:t>
            </a:r>
            <a:r>
              <a:rPr lang="en-US" sz="2000" dirty="0"/>
              <a:t>can deploy a successful </a:t>
            </a:r>
            <a:r>
              <a:rPr lang="en-US" sz="2000" dirty="0" smtClean="0"/>
              <a:t>AGT cloud offering for customers, we </a:t>
            </a:r>
            <a:r>
              <a:rPr lang="en-US" sz="2000" dirty="0"/>
              <a:t>should first lay the foundation with </a:t>
            </a:r>
            <a:r>
              <a:rPr lang="en-US" sz="2000" dirty="0" smtClean="0"/>
              <a:t>an </a:t>
            </a:r>
            <a:r>
              <a:rPr lang="en-US" sz="2000" b="1" dirty="0" smtClean="0"/>
              <a:t>internal  AGT </a:t>
            </a:r>
            <a:r>
              <a:rPr lang="en-US" sz="2000" dirty="0" smtClean="0"/>
              <a:t>private cloud</a:t>
            </a:r>
            <a:r>
              <a:rPr lang="en-US" sz="2000" dirty="0"/>
              <a:t> </a:t>
            </a:r>
            <a:r>
              <a:rPr lang="en-US" sz="2000" b="1" dirty="0" smtClean="0"/>
              <a:t>(“eat our own dog food”)</a:t>
            </a:r>
          </a:p>
          <a:p>
            <a:endParaRPr lang="en-US" sz="20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2000" b="1" dirty="0" smtClean="0"/>
              <a:t>Recommendation:  AGT focuses initially on </a:t>
            </a:r>
            <a:r>
              <a:rPr lang="en-US" sz="2000" b="1" dirty="0" err="1" smtClean="0"/>
              <a:t>SaaS</a:t>
            </a:r>
            <a:r>
              <a:rPr lang="en-US" sz="2000" b="1" dirty="0" smtClean="0"/>
              <a:t> offerings and look </a:t>
            </a:r>
            <a:r>
              <a:rPr lang="en-US" sz="2000" b="1" dirty="0"/>
              <a:t>for </a:t>
            </a:r>
            <a:r>
              <a:rPr lang="en-US" sz="2000" b="1" dirty="0" smtClean="0"/>
              <a:t>strong partners in </a:t>
            </a:r>
            <a:r>
              <a:rPr lang="en-US" sz="2000" b="1" dirty="0" err="1" smtClean="0"/>
              <a:t>IaaS</a:t>
            </a:r>
            <a:r>
              <a:rPr lang="en-US" sz="2000" b="1" dirty="0" smtClean="0"/>
              <a:t> and </a:t>
            </a:r>
            <a:r>
              <a:rPr lang="en-US" sz="2000" b="1" dirty="0" err="1" smtClean="0"/>
              <a:t>PaaS</a:t>
            </a:r>
            <a:r>
              <a:rPr lang="en-US" sz="2000" b="1" dirty="0" smtClean="0"/>
              <a:t> to scale out future customer base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87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/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66110" y="350199"/>
            <a:ext cx="15247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Contact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gray">
          <a:xfrm>
            <a:off x="468313" y="2135188"/>
            <a:ext cx="4391025" cy="431800"/>
          </a:xfrm>
          <a:prstGeom prst="rect">
            <a:avLst/>
          </a:prstGeom>
          <a:solidFill>
            <a:srgbClr val="009999"/>
          </a:solidFill>
          <a:ln w="9525" algn="ctr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ＭＳ Ｐゴシック" pitchFamily="34" charset="-128"/>
                <a:cs typeface="Arial" pitchFamily="34" charset="0"/>
              </a:rPr>
              <a:t>Gerhard Koch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468313" y="2566988"/>
            <a:ext cx="4391025" cy="1582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82800" rIns="90000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4000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sz="1400" b="1" kern="0" dirty="0" smtClean="0">
                <a:solidFill>
                  <a:sysClr val="windowText" lastClr="000000"/>
                </a:solidFill>
              </a:rPr>
              <a:t>AGT R&amp;D 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/>
            </a:r>
            <a:b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Chief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Development</a:t>
            </a:r>
            <a:r>
              <a:rPr kumimoji="0" lang="de-DE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de-DE" sz="1400" b="1" i="0" u="none" strike="noStrike" kern="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Architect</a:t>
            </a:r>
            <a:endParaRPr kumimoji="0" lang="de-DE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4000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 pitchFamily="2" charset="2"/>
              </a:rPr>
              <a:t>Tel.:	+49 151</a:t>
            </a:r>
            <a:r>
              <a:rPr kumimoji="0" lang="de-DE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 pitchFamily="2" charset="2"/>
              </a:rPr>
              <a:t> 4222 4453</a:t>
            </a: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 pitchFamily="2" charset="2"/>
              </a:rPr>
              <a:t/>
            </a:r>
            <a:b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 pitchFamily="2" charset="2"/>
              </a:rPr>
            </a:b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Wingdings" pitchFamily="2" charset="2"/>
              </a:rPr>
              <a:t>E-Mail:	gkoch@agtgermany.com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3851275" y="1989138"/>
            <a:ext cx="865188" cy="936625"/>
          </a:xfrm>
          <a:prstGeom prst="rect">
            <a:avLst/>
          </a:prstGeom>
          <a:noFill/>
          <a:ln w="9525" algn="ctr">
            <a:solidFill>
              <a:srgbClr val="0099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Picture 8" descr="CVG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2005013"/>
            <a:ext cx="846137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7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7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3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AGT Cloud – Charging &amp; Managing Cloud Services Architecture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5"/>
            <a:ext cx="8496944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4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hidden="1"/>
          <p:cNvGrpSpPr/>
          <p:nvPr>
            <p:custDataLst>
              <p:tags r:id="rId2"/>
            </p:custDataLst>
          </p:nvPr>
        </p:nvGrpSpPr>
        <p:grpSpPr>
          <a:xfrm>
            <a:off x="-12992" y="0"/>
            <a:ext cx="9156992" cy="6858000"/>
            <a:chOff x="-12992" y="0"/>
            <a:chExt cx="9156992" cy="6858000"/>
          </a:xfrm>
        </p:grpSpPr>
        <p:pic>
          <p:nvPicPr>
            <p:cNvPr id="57" name="Picture 56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-12992" y="1"/>
              <a:ext cx="9156991" cy="2164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>
            <p:custDataLst>
              <p:tags r:id="rId3"/>
            </p:custDataLst>
          </p:nvPr>
        </p:nvSpPr>
        <p:spPr>
          <a:xfrm>
            <a:off x="366110" y="-321"/>
            <a:ext cx="8396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Drilldown of Use Cases – Analytics-</a:t>
            </a:r>
            <a:r>
              <a:rPr lang="en-US" sz="2800" b="1" dirty="0" err="1" smtClean="0">
                <a:solidFill>
                  <a:srgbClr val="443D67"/>
                </a:solidFill>
                <a:latin typeface="Arial" pitchFamily="34" charset="0"/>
              </a:rPr>
              <a:t>aaS</a:t>
            </a:r>
            <a:r>
              <a:rPr lang="en-US" sz="2800" b="1" dirty="0" smtClean="0">
                <a:solidFill>
                  <a:srgbClr val="443D67"/>
                </a:solidFill>
                <a:latin typeface="Arial" pitchFamily="34" charset="0"/>
              </a:rPr>
              <a:t> </a:t>
            </a:r>
            <a:endParaRPr lang="en-US" sz="2800" b="1" dirty="0" smtClean="0">
              <a:solidFill>
                <a:srgbClr val="443D6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9872" y="2368428"/>
            <a:ext cx="1874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smtClean="0"/>
              <a:t>TBD</a:t>
            </a:r>
            <a:endParaRPr lang="de-DE" sz="8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3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116662"/>
            <a:ext cx="1905000" cy="3810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E121DFFE-93B9-4FB2-95D8-DD6CC640C633}" type="slidenum">
              <a:rPr lang="en-US" sz="900">
                <a:solidFill>
                  <a:schemeClr val="tx2"/>
                </a:solidFill>
              </a:rPr>
              <a:pPr/>
              <a:t>4</a:t>
            </a:fld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21507" name="Rectangle 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00100" y="1495425"/>
            <a:ext cx="3937000" cy="3916363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sz="2800" dirty="0" smtClean="0"/>
              <a:t>Ready-to-run</a:t>
            </a:r>
          </a:p>
          <a:p>
            <a:pPr eaLnBrk="1" hangingPunct="1">
              <a:spcBef>
                <a:spcPct val="50000"/>
              </a:spcBef>
            </a:pPr>
            <a:r>
              <a:rPr lang="en-GB" sz="2800" dirty="0" smtClean="0"/>
              <a:t>Faster time-to-deploy</a:t>
            </a:r>
          </a:p>
          <a:p>
            <a:pPr eaLnBrk="1" hangingPunct="1">
              <a:spcBef>
                <a:spcPct val="50000"/>
              </a:spcBef>
            </a:pPr>
            <a:r>
              <a:rPr lang="en-GB" sz="2800" dirty="0" smtClean="0"/>
              <a:t>Low start-up cost</a:t>
            </a:r>
          </a:p>
          <a:p>
            <a:pPr eaLnBrk="1" hangingPunct="1">
              <a:spcBef>
                <a:spcPct val="50000"/>
              </a:spcBef>
            </a:pPr>
            <a:r>
              <a:rPr lang="en-GB" sz="2800" dirty="0" smtClean="0"/>
              <a:t>Pay-as-you-go</a:t>
            </a:r>
          </a:p>
          <a:p>
            <a:pPr eaLnBrk="1" hangingPunct="1">
              <a:spcBef>
                <a:spcPct val="50000"/>
              </a:spcBef>
            </a:pPr>
            <a:r>
              <a:rPr lang="en-GB" sz="2800" dirty="0" smtClean="0"/>
              <a:t>Frequent functional upgrades</a:t>
            </a:r>
          </a:p>
        </p:txBody>
      </p:sp>
      <p:pic>
        <p:nvPicPr>
          <p:cNvPr id="21508" name="Picture 8" descr="save-time-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1628800"/>
            <a:ext cx="4295775" cy="46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What the Cloud Means to Customers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6028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more detail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764704"/>
            <a:ext cx="8229600" cy="4525963"/>
          </a:xfrm>
          <a:prstGeom prst="rect">
            <a:avLst/>
          </a:prstGeom>
        </p:spPr>
        <p:txBody>
          <a:bodyPr/>
          <a:lstStyle/>
          <a:p>
            <a:pPr marL="225425" indent="-109538">
              <a:lnSpc>
                <a:spcPct val="105000"/>
              </a:lnSpc>
              <a:spcBef>
                <a:spcPts val="1050"/>
              </a:spcBef>
              <a:spcAft>
                <a:spcPts val="600"/>
              </a:spcAft>
              <a:buClr>
                <a:srgbClr val="000099"/>
              </a:buClr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“Cloud” is a</a:t>
            </a:r>
            <a:r>
              <a:rPr lang="en-GB" sz="2000" b="1" dirty="0" smtClean="0">
                <a:solidFill>
                  <a:srgbClr val="000099"/>
                </a:solidFill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GB" sz="2000" b="1" dirty="0" smtClean="0">
                <a:solidFill>
                  <a:schemeClr val="accent1"/>
                </a:solidFill>
                <a:ea typeface="ＭＳ Ｐゴシック" pitchFamily="1" charset="-128"/>
                <a:cs typeface="ＭＳ Ｐゴシック" pitchFamily="1" charset="-128"/>
              </a:rPr>
              <a:t>new consumption and delivery model</a:t>
            </a: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 inspired by consumer Internet services.</a:t>
            </a:r>
            <a:r>
              <a:rPr lang="en-GB" sz="2000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</a:p>
          <a:p>
            <a:pPr marL="225425" indent="-109538">
              <a:lnSpc>
                <a:spcPct val="105000"/>
              </a:lnSpc>
              <a:spcBef>
                <a:spcPts val="1050"/>
              </a:spcBef>
              <a:spcAft>
                <a:spcPts val="600"/>
              </a:spcAft>
              <a:buClr>
                <a:srgbClr val="000099"/>
              </a:buClr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Enabled by</a:t>
            </a:r>
            <a:r>
              <a:rPr lang="en-GB" sz="2000" b="1" dirty="0" smtClean="0">
                <a:solidFill>
                  <a:srgbClr val="000099"/>
                </a:solidFill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GB" sz="2000" b="1" dirty="0" smtClean="0">
                <a:solidFill>
                  <a:schemeClr val="accent1"/>
                </a:solidFill>
                <a:ea typeface="ＭＳ Ｐゴシック" pitchFamily="1" charset="-128"/>
                <a:cs typeface="ＭＳ Ｐゴシック" pitchFamily="1" charset="-128"/>
              </a:rPr>
              <a:t>Virtualization, (Service) Automation, Standardization</a:t>
            </a:r>
            <a:endParaRPr lang="en-GB" sz="2000" dirty="0" smtClean="0">
              <a:solidFill>
                <a:schemeClr val="accent1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25425" indent="-109538">
              <a:lnSpc>
                <a:spcPct val="105000"/>
              </a:lnSpc>
              <a:spcBef>
                <a:spcPts val="1050"/>
              </a:spcBef>
              <a:spcAft>
                <a:spcPts val="600"/>
              </a:spcAft>
              <a:buClr>
                <a:srgbClr val="000099"/>
              </a:buClr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Cloud enables</a:t>
            </a:r>
            <a:r>
              <a:rPr lang="en-GB" sz="2000" dirty="0" smtClean="0">
                <a:ea typeface="ＭＳ Ｐゴシック" pitchFamily="1" charset="-128"/>
                <a:cs typeface="ＭＳ Ｐゴシック" pitchFamily="1" charset="-128"/>
              </a:rPr>
              <a:t>: 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Access from anywhere (typically Web)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Self-service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Sourcing options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Economies-of-scale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Location independent resource pooling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Rapid Elasticity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Flexible Pricing Models</a:t>
            </a:r>
            <a:br>
              <a:rPr lang="en-GB" sz="1600" dirty="0" smtClean="0"/>
            </a:br>
            <a:endParaRPr lang="en-GB" sz="1600" dirty="0" smtClean="0"/>
          </a:p>
          <a:p>
            <a:pPr marL="225425" indent="-109538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“Cloud” represents: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u="sng" dirty="0" smtClean="0"/>
              <a:t>The </a:t>
            </a:r>
            <a:r>
              <a:rPr lang="en-GB" sz="2000" b="1" u="sng" dirty="0" smtClean="0">
                <a:solidFill>
                  <a:schemeClr val="accent1"/>
                </a:solidFill>
              </a:rPr>
              <a:t>Industrialization </a:t>
            </a:r>
            <a:r>
              <a:rPr lang="en-GB" sz="2000" u="sng" dirty="0" smtClean="0"/>
              <a:t>of </a:t>
            </a:r>
            <a:r>
              <a:rPr lang="en-GB" sz="2000" b="1" u="sng" dirty="0" smtClean="0">
                <a:solidFill>
                  <a:schemeClr val="accent1"/>
                </a:solidFill>
              </a:rPr>
              <a:t>Delivery</a:t>
            </a:r>
            <a:r>
              <a:rPr lang="en-GB" sz="2000" u="sng" dirty="0" smtClean="0">
                <a:solidFill>
                  <a:srgbClr val="0083B9"/>
                </a:solidFill>
              </a:rPr>
              <a:t> </a:t>
            </a:r>
            <a:r>
              <a:rPr lang="en-GB" sz="2000" u="sng" dirty="0" smtClean="0"/>
              <a:t>for IT supported </a:t>
            </a:r>
            <a:r>
              <a:rPr lang="en-GB" sz="2000" b="1" u="sng" dirty="0" smtClean="0">
                <a:solidFill>
                  <a:schemeClr val="accent1"/>
                </a:solidFill>
              </a:rPr>
              <a:t>Services</a:t>
            </a:r>
          </a:p>
          <a:p>
            <a:pPr marL="225425" indent="-109538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2000" b="1" dirty="0" smtClean="0">
              <a:solidFill>
                <a:srgbClr val="0083B9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marL="225425" indent="-109538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b="1" dirty="0" smtClean="0">
                <a:ea typeface="ＭＳ Ｐゴシック" pitchFamily="1" charset="-128"/>
                <a:cs typeface="ＭＳ Ｐゴシック" pitchFamily="1" charset="-128"/>
              </a:rPr>
              <a:t>Multiple Types of Clouds will co-exist: 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b="1" dirty="0" smtClean="0">
                <a:solidFill>
                  <a:schemeClr val="accent1"/>
                </a:solidFill>
              </a:rPr>
              <a:t>Private, Public</a:t>
            </a:r>
            <a:r>
              <a:rPr lang="en-GB" sz="1600" dirty="0" smtClean="0"/>
              <a:t>, Hybrid, Community</a:t>
            </a:r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b="1" dirty="0" smtClean="0">
                <a:solidFill>
                  <a:schemeClr val="accent1"/>
                </a:solidFill>
              </a:rPr>
              <a:t>Workload</a:t>
            </a:r>
            <a:r>
              <a:rPr lang="en-GB" sz="1600" dirty="0" smtClean="0">
                <a:solidFill>
                  <a:srgbClr val="0083B9"/>
                </a:solidFill>
              </a:rPr>
              <a:t> </a:t>
            </a:r>
            <a:r>
              <a:rPr lang="en-GB" sz="1600" dirty="0" smtClean="0"/>
              <a:t>and / or </a:t>
            </a:r>
            <a:r>
              <a:rPr lang="en-GB" sz="1600" b="1" dirty="0" smtClean="0">
                <a:solidFill>
                  <a:schemeClr val="accent1"/>
                </a:solidFill>
              </a:rPr>
              <a:t>Programming Model</a:t>
            </a:r>
            <a:r>
              <a:rPr lang="en-GB" sz="1600" dirty="0" smtClean="0"/>
              <a:t> Specific</a:t>
            </a:r>
          </a:p>
        </p:txBody>
      </p:sp>
    </p:spTree>
    <p:extLst>
      <p:ext uri="{BB962C8B-B14F-4D97-AF65-F5344CB8AC3E}">
        <p14:creationId xmlns:p14="http://schemas.microsoft.com/office/powerpoint/2010/main" val="31062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579296" cy="641841"/>
          </a:xfrm>
        </p:spPr>
        <p:txBody>
          <a:bodyPr/>
          <a:lstStyle/>
          <a:p>
            <a:r>
              <a:rPr lang="en-US" dirty="0" smtClean="0"/>
              <a:t>What does Industrialization of IT Services mean</a:t>
            </a:r>
            <a:endParaRPr lang="en-US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829300" y="2161257"/>
            <a:ext cx="457200" cy="2514600"/>
            <a:chOff x="1840" y="1536"/>
            <a:chExt cx="288" cy="1584"/>
          </a:xfrm>
        </p:grpSpPr>
        <p:sp>
          <p:nvSpPr>
            <p:cNvPr id="4" name="Rectangle 3" descr="Light vertical"/>
            <p:cNvSpPr>
              <a:spLocks noChangeArrowheads="1"/>
            </p:cNvSpPr>
            <p:nvPr/>
          </p:nvSpPr>
          <p:spPr bwMode="auto">
            <a:xfrm>
              <a:off x="1840" y="1536"/>
              <a:ext cx="288" cy="1584"/>
            </a:xfrm>
            <a:prstGeom prst="rect">
              <a:avLst/>
            </a:prstGeom>
            <a:pattFill prst="ltVert">
              <a:fgClr>
                <a:schemeClr val="accent2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AutoShape 4"/>
            <p:cNvSpPr>
              <a:spLocks noChangeArrowheads="1"/>
            </p:cNvSpPr>
            <p:nvPr/>
          </p:nvSpPr>
          <p:spPr bwMode="gray">
            <a:xfrm>
              <a:off x="1888" y="1728"/>
              <a:ext cx="192" cy="240"/>
            </a:xfrm>
            <a:prstGeom prst="chevron">
              <a:avLst>
                <a:gd name="adj" fmla="val 41667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gray">
            <a:xfrm>
              <a:off x="1888" y="2640"/>
              <a:ext cx="192" cy="240"/>
            </a:xfrm>
            <a:prstGeom prst="chevron">
              <a:avLst>
                <a:gd name="adj" fmla="val 41667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921000" y="2161257"/>
            <a:ext cx="457200" cy="2514600"/>
            <a:chOff x="1840" y="1536"/>
            <a:chExt cx="288" cy="1584"/>
          </a:xfrm>
        </p:grpSpPr>
        <p:sp>
          <p:nvSpPr>
            <p:cNvPr id="8" name="Rectangle 8" descr="Light vertical"/>
            <p:cNvSpPr>
              <a:spLocks noChangeArrowheads="1"/>
            </p:cNvSpPr>
            <p:nvPr/>
          </p:nvSpPr>
          <p:spPr bwMode="auto">
            <a:xfrm>
              <a:off x="1840" y="1536"/>
              <a:ext cx="288" cy="1584"/>
            </a:xfrm>
            <a:prstGeom prst="rect">
              <a:avLst/>
            </a:prstGeom>
            <a:pattFill prst="ltVert">
              <a:fgClr>
                <a:schemeClr val="accent2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1888" y="1728"/>
              <a:ext cx="192" cy="240"/>
            </a:xfrm>
            <a:prstGeom prst="chevron">
              <a:avLst>
                <a:gd name="adj" fmla="val 41667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gray">
            <a:xfrm>
              <a:off x="1888" y="2640"/>
              <a:ext cx="192" cy="240"/>
            </a:xfrm>
            <a:prstGeom prst="chevron">
              <a:avLst>
                <a:gd name="adj" fmla="val 41667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57200" y="2161257"/>
            <a:ext cx="2438400" cy="2514600"/>
            <a:chOff x="288" y="1680"/>
            <a:chExt cx="1536" cy="1584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88" y="1680"/>
              <a:ext cx="1536" cy="158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775" y="1804"/>
              <a:ext cx="7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u="sng" dirty="0" smtClean="0"/>
                <a:t>individual </a:t>
              </a:r>
              <a:endParaRPr lang="de-DE" u="sng" dirty="0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52" y="2812"/>
              <a:ext cx="120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de-DE" sz="1300" b="1" dirty="0" smtClean="0">
                  <a:solidFill>
                    <a:srgbClr val="7889FB"/>
                  </a:solidFill>
                </a:rPr>
                <a:t>„Optimiiation of Customer wishes“</a:t>
              </a:r>
              <a:r>
                <a:rPr lang="de-DE" sz="1300" dirty="0" smtClean="0"/>
                <a:t> </a:t>
              </a:r>
              <a:endParaRPr lang="de-DE" sz="1300" dirty="0"/>
            </a:p>
          </p:txBody>
        </p:sp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703" y="2078"/>
              <a:ext cx="705" cy="494"/>
              <a:chOff x="384" y="1344"/>
              <a:chExt cx="817" cy="576"/>
            </a:xfrm>
          </p:grpSpPr>
          <p:sp>
            <p:nvSpPr>
              <p:cNvPr id="16" name="Oval 16"/>
              <p:cNvSpPr>
                <a:spLocks noChangeArrowheads="1"/>
              </p:cNvSpPr>
              <p:nvPr/>
            </p:nvSpPr>
            <p:spPr bwMode="auto">
              <a:xfrm>
                <a:off x="480" y="1456"/>
                <a:ext cx="672" cy="384"/>
              </a:xfrm>
              <a:prstGeom prst="ellipse">
                <a:avLst/>
              </a:prstGeom>
              <a:solidFill>
                <a:srgbClr val="D9D9D9"/>
              </a:solidFill>
              <a:ln w="9525" algn="ctr">
                <a:solidFill>
                  <a:srgbClr val="99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851" y="1704"/>
                <a:ext cx="301" cy="192"/>
              </a:xfrm>
              <a:custGeom>
                <a:avLst/>
                <a:gdLst>
                  <a:gd name="T0" fmla="*/ 75 w 301"/>
                  <a:gd name="T1" fmla="*/ 24 h 221"/>
                  <a:gd name="T2" fmla="*/ 11 w 301"/>
                  <a:gd name="T3" fmla="*/ 80 h 221"/>
                  <a:gd name="T4" fmla="*/ 43 w 301"/>
                  <a:gd name="T5" fmla="*/ 112 h 221"/>
                  <a:gd name="T6" fmla="*/ 51 w 301"/>
                  <a:gd name="T7" fmla="*/ 136 h 221"/>
                  <a:gd name="T8" fmla="*/ 75 w 301"/>
                  <a:gd name="T9" fmla="*/ 152 h 221"/>
                  <a:gd name="T10" fmla="*/ 83 w 301"/>
                  <a:gd name="T11" fmla="*/ 192 h 221"/>
                  <a:gd name="T12" fmla="*/ 171 w 301"/>
                  <a:gd name="T13" fmla="*/ 168 h 221"/>
                  <a:gd name="T14" fmla="*/ 211 w 301"/>
                  <a:gd name="T15" fmla="*/ 128 h 221"/>
                  <a:gd name="T16" fmla="*/ 235 w 301"/>
                  <a:gd name="T17" fmla="*/ 144 h 221"/>
                  <a:gd name="T18" fmla="*/ 291 w 301"/>
                  <a:gd name="T19" fmla="*/ 128 h 221"/>
                  <a:gd name="T20" fmla="*/ 275 w 301"/>
                  <a:gd name="T21" fmla="*/ 64 h 221"/>
                  <a:gd name="T22" fmla="*/ 147 w 301"/>
                  <a:gd name="T23" fmla="*/ 0 h 221"/>
                  <a:gd name="T24" fmla="*/ 75 w 301"/>
                  <a:gd name="T25" fmla="*/ 2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1" h="221">
                    <a:moveTo>
                      <a:pt x="75" y="24"/>
                    </a:moveTo>
                    <a:cubicBezTo>
                      <a:pt x="50" y="62"/>
                      <a:pt x="36" y="42"/>
                      <a:pt x="11" y="80"/>
                    </a:cubicBezTo>
                    <a:cubicBezTo>
                      <a:pt x="32" y="144"/>
                      <a:pt x="0" y="69"/>
                      <a:pt x="43" y="112"/>
                    </a:cubicBezTo>
                    <a:cubicBezTo>
                      <a:pt x="49" y="118"/>
                      <a:pt x="46" y="129"/>
                      <a:pt x="51" y="136"/>
                    </a:cubicBezTo>
                    <a:cubicBezTo>
                      <a:pt x="57" y="144"/>
                      <a:pt x="67" y="147"/>
                      <a:pt x="75" y="152"/>
                    </a:cubicBezTo>
                    <a:cubicBezTo>
                      <a:pt x="78" y="165"/>
                      <a:pt x="75" y="181"/>
                      <a:pt x="83" y="192"/>
                    </a:cubicBezTo>
                    <a:cubicBezTo>
                      <a:pt x="102" y="221"/>
                      <a:pt x="154" y="179"/>
                      <a:pt x="171" y="168"/>
                    </a:cubicBezTo>
                    <a:cubicBezTo>
                      <a:pt x="186" y="123"/>
                      <a:pt x="173" y="109"/>
                      <a:pt x="211" y="128"/>
                    </a:cubicBezTo>
                    <a:cubicBezTo>
                      <a:pt x="220" y="132"/>
                      <a:pt x="227" y="139"/>
                      <a:pt x="235" y="144"/>
                    </a:cubicBezTo>
                    <a:cubicBezTo>
                      <a:pt x="254" y="139"/>
                      <a:pt x="282" y="145"/>
                      <a:pt x="291" y="128"/>
                    </a:cubicBezTo>
                    <a:cubicBezTo>
                      <a:pt x="301" y="108"/>
                      <a:pt x="289" y="81"/>
                      <a:pt x="275" y="64"/>
                    </a:cubicBezTo>
                    <a:cubicBezTo>
                      <a:pt x="263" y="50"/>
                      <a:pt x="169" y="9"/>
                      <a:pt x="147" y="0"/>
                    </a:cubicBezTo>
                    <a:cubicBezTo>
                      <a:pt x="139" y="1"/>
                      <a:pt x="75" y="3"/>
                      <a:pt x="75" y="24"/>
                    </a:cubicBezTo>
                    <a:close/>
                  </a:path>
                </a:pathLst>
              </a:custGeom>
              <a:solidFill>
                <a:srgbClr val="FF9900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400" y="1555"/>
                <a:ext cx="205" cy="221"/>
              </a:xfrm>
              <a:custGeom>
                <a:avLst/>
                <a:gdLst>
                  <a:gd name="T0" fmla="*/ 75 w 301"/>
                  <a:gd name="T1" fmla="*/ 24 h 221"/>
                  <a:gd name="T2" fmla="*/ 11 w 301"/>
                  <a:gd name="T3" fmla="*/ 80 h 221"/>
                  <a:gd name="T4" fmla="*/ 43 w 301"/>
                  <a:gd name="T5" fmla="*/ 112 h 221"/>
                  <a:gd name="T6" fmla="*/ 51 w 301"/>
                  <a:gd name="T7" fmla="*/ 136 h 221"/>
                  <a:gd name="T8" fmla="*/ 75 w 301"/>
                  <a:gd name="T9" fmla="*/ 152 h 221"/>
                  <a:gd name="T10" fmla="*/ 83 w 301"/>
                  <a:gd name="T11" fmla="*/ 192 h 221"/>
                  <a:gd name="T12" fmla="*/ 171 w 301"/>
                  <a:gd name="T13" fmla="*/ 168 h 221"/>
                  <a:gd name="T14" fmla="*/ 211 w 301"/>
                  <a:gd name="T15" fmla="*/ 128 h 221"/>
                  <a:gd name="T16" fmla="*/ 235 w 301"/>
                  <a:gd name="T17" fmla="*/ 144 h 221"/>
                  <a:gd name="T18" fmla="*/ 291 w 301"/>
                  <a:gd name="T19" fmla="*/ 128 h 221"/>
                  <a:gd name="T20" fmla="*/ 275 w 301"/>
                  <a:gd name="T21" fmla="*/ 64 h 221"/>
                  <a:gd name="T22" fmla="*/ 147 w 301"/>
                  <a:gd name="T23" fmla="*/ 0 h 221"/>
                  <a:gd name="T24" fmla="*/ 75 w 301"/>
                  <a:gd name="T25" fmla="*/ 2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1" h="221">
                    <a:moveTo>
                      <a:pt x="75" y="24"/>
                    </a:moveTo>
                    <a:cubicBezTo>
                      <a:pt x="50" y="62"/>
                      <a:pt x="36" y="42"/>
                      <a:pt x="11" y="80"/>
                    </a:cubicBezTo>
                    <a:cubicBezTo>
                      <a:pt x="32" y="144"/>
                      <a:pt x="0" y="69"/>
                      <a:pt x="43" y="112"/>
                    </a:cubicBezTo>
                    <a:cubicBezTo>
                      <a:pt x="49" y="118"/>
                      <a:pt x="46" y="129"/>
                      <a:pt x="51" y="136"/>
                    </a:cubicBezTo>
                    <a:cubicBezTo>
                      <a:pt x="57" y="144"/>
                      <a:pt x="67" y="147"/>
                      <a:pt x="75" y="152"/>
                    </a:cubicBezTo>
                    <a:cubicBezTo>
                      <a:pt x="78" y="165"/>
                      <a:pt x="75" y="181"/>
                      <a:pt x="83" y="192"/>
                    </a:cubicBezTo>
                    <a:cubicBezTo>
                      <a:pt x="102" y="221"/>
                      <a:pt x="154" y="179"/>
                      <a:pt x="171" y="168"/>
                    </a:cubicBezTo>
                    <a:cubicBezTo>
                      <a:pt x="186" y="123"/>
                      <a:pt x="173" y="109"/>
                      <a:pt x="211" y="128"/>
                    </a:cubicBezTo>
                    <a:cubicBezTo>
                      <a:pt x="220" y="132"/>
                      <a:pt x="227" y="139"/>
                      <a:pt x="235" y="144"/>
                    </a:cubicBezTo>
                    <a:cubicBezTo>
                      <a:pt x="254" y="139"/>
                      <a:pt x="282" y="145"/>
                      <a:pt x="291" y="128"/>
                    </a:cubicBezTo>
                    <a:cubicBezTo>
                      <a:pt x="301" y="108"/>
                      <a:pt x="289" y="81"/>
                      <a:pt x="275" y="64"/>
                    </a:cubicBezTo>
                    <a:cubicBezTo>
                      <a:pt x="263" y="50"/>
                      <a:pt x="169" y="9"/>
                      <a:pt x="147" y="0"/>
                    </a:cubicBezTo>
                    <a:cubicBezTo>
                      <a:pt x="139" y="1"/>
                      <a:pt x="75" y="3"/>
                      <a:pt x="75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 flipV="1">
                <a:off x="832" y="1392"/>
                <a:ext cx="205" cy="192"/>
              </a:xfrm>
              <a:custGeom>
                <a:avLst/>
                <a:gdLst>
                  <a:gd name="T0" fmla="*/ 75 w 301"/>
                  <a:gd name="T1" fmla="*/ 24 h 221"/>
                  <a:gd name="T2" fmla="*/ 11 w 301"/>
                  <a:gd name="T3" fmla="*/ 80 h 221"/>
                  <a:gd name="T4" fmla="*/ 43 w 301"/>
                  <a:gd name="T5" fmla="*/ 112 h 221"/>
                  <a:gd name="T6" fmla="*/ 51 w 301"/>
                  <a:gd name="T7" fmla="*/ 136 h 221"/>
                  <a:gd name="T8" fmla="*/ 75 w 301"/>
                  <a:gd name="T9" fmla="*/ 152 h 221"/>
                  <a:gd name="T10" fmla="*/ 83 w 301"/>
                  <a:gd name="T11" fmla="*/ 192 h 221"/>
                  <a:gd name="T12" fmla="*/ 171 w 301"/>
                  <a:gd name="T13" fmla="*/ 168 h 221"/>
                  <a:gd name="T14" fmla="*/ 211 w 301"/>
                  <a:gd name="T15" fmla="*/ 128 h 221"/>
                  <a:gd name="T16" fmla="*/ 235 w 301"/>
                  <a:gd name="T17" fmla="*/ 144 h 221"/>
                  <a:gd name="T18" fmla="*/ 291 w 301"/>
                  <a:gd name="T19" fmla="*/ 128 h 221"/>
                  <a:gd name="T20" fmla="*/ 275 w 301"/>
                  <a:gd name="T21" fmla="*/ 64 h 221"/>
                  <a:gd name="T22" fmla="*/ 147 w 301"/>
                  <a:gd name="T23" fmla="*/ 0 h 221"/>
                  <a:gd name="T24" fmla="*/ 75 w 301"/>
                  <a:gd name="T25" fmla="*/ 2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1" h="221">
                    <a:moveTo>
                      <a:pt x="75" y="24"/>
                    </a:moveTo>
                    <a:cubicBezTo>
                      <a:pt x="50" y="62"/>
                      <a:pt x="36" y="42"/>
                      <a:pt x="11" y="80"/>
                    </a:cubicBezTo>
                    <a:cubicBezTo>
                      <a:pt x="32" y="144"/>
                      <a:pt x="0" y="69"/>
                      <a:pt x="43" y="112"/>
                    </a:cubicBezTo>
                    <a:cubicBezTo>
                      <a:pt x="49" y="118"/>
                      <a:pt x="46" y="129"/>
                      <a:pt x="51" y="136"/>
                    </a:cubicBezTo>
                    <a:cubicBezTo>
                      <a:pt x="57" y="144"/>
                      <a:pt x="67" y="147"/>
                      <a:pt x="75" y="152"/>
                    </a:cubicBezTo>
                    <a:cubicBezTo>
                      <a:pt x="78" y="165"/>
                      <a:pt x="75" y="181"/>
                      <a:pt x="83" y="192"/>
                    </a:cubicBezTo>
                    <a:cubicBezTo>
                      <a:pt x="102" y="221"/>
                      <a:pt x="154" y="179"/>
                      <a:pt x="171" y="168"/>
                    </a:cubicBezTo>
                    <a:cubicBezTo>
                      <a:pt x="186" y="123"/>
                      <a:pt x="173" y="109"/>
                      <a:pt x="211" y="128"/>
                    </a:cubicBezTo>
                    <a:cubicBezTo>
                      <a:pt x="220" y="132"/>
                      <a:pt x="227" y="139"/>
                      <a:pt x="235" y="144"/>
                    </a:cubicBezTo>
                    <a:cubicBezTo>
                      <a:pt x="254" y="139"/>
                      <a:pt x="282" y="145"/>
                      <a:pt x="291" y="128"/>
                    </a:cubicBezTo>
                    <a:cubicBezTo>
                      <a:pt x="301" y="108"/>
                      <a:pt x="289" y="81"/>
                      <a:pt x="275" y="64"/>
                    </a:cubicBezTo>
                    <a:cubicBezTo>
                      <a:pt x="263" y="50"/>
                      <a:pt x="169" y="9"/>
                      <a:pt x="147" y="0"/>
                    </a:cubicBezTo>
                    <a:cubicBezTo>
                      <a:pt x="139" y="1"/>
                      <a:pt x="75" y="3"/>
                      <a:pt x="75" y="24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cxnSp>
            <p:nvCxnSpPr>
              <p:cNvPr id="20" name="AutoShape 20"/>
              <p:cNvCxnSpPr>
                <a:cxnSpLocks noChangeShapeType="1"/>
                <a:stCxn id="18" idx="10"/>
                <a:endCxn id="19" idx="2"/>
              </p:cNvCxnSpPr>
              <p:nvPr/>
            </p:nvCxnSpPr>
            <p:spPr bwMode="auto">
              <a:xfrm flipV="1">
                <a:off x="587" y="1486"/>
                <a:ext cx="274" cy="133"/>
              </a:xfrm>
              <a:prstGeom prst="curvedConnector3">
                <a:avLst>
                  <a:gd name="adj1" fmla="val 4781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AutoShape 21"/>
              <p:cNvCxnSpPr>
                <a:cxnSpLocks noChangeShapeType="1"/>
                <a:stCxn id="17" idx="12"/>
                <a:endCxn id="19" idx="11"/>
              </p:cNvCxnSpPr>
              <p:nvPr/>
            </p:nvCxnSpPr>
            <p:spPr bwMode="auto">
              <a:xfrm rot="16200000">
                <a:off x="858" y="1652"/>
                <a:ext cx="141" cy="6"/>
              </a:xfrm>
              <a:prstGeom prst="curvedConnector3">
                <a:avLst>
                  <a:gd name="adj1" fmla="val 57449"/>
                </a:avLst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AutoShape 22"/>
              <p:cNvCxnSpPr>
                <a:cxnSpLocks noChangeShapeType="1"/>
                <a:stCxn id="18" idx="8"/>
                <a:endCxn id="17" idx="1"/>
              </p:cNvCxnSpPr>
              <p:nvPr/>
            </p:nvCxnSpPr>
            <p:spPr bwMode="auto">
              <a:xfrm>
                <a:off x="560" y="1699"/>
                <a:ext cx="302" cy="75"/>
              </a:xfrm>
              <a:prstGeom prst="curvedConnector3">
                <a:avLst>
                  <a:gd name="adj1" fmla="val 55630"/>
                </a:avLst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23"/>
              <p:cNvCxnSpPr>
                <a:cxnSpLocks noChangeShapeType="1"/>
                <a:stCxn id="19" idx="12"/>
                <a:endCxn id="18" idx="9"/>
              </p:cNvCxnSpPr>
              <p:nvPr/>
            </p:nvCxnSpPr>
            <p:spPr bwMode="auto">
              <a:xfrm rot="5400000">
                <a:off x="681" y="1480"/>
                <a:ext cx="120" cy="285"/>
              </a:xfrm>
              <a:prstGeom prst="curvedConnector2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4" name="Group 24"/>
              <p:cNvGrpSpPr>
                <a:grpSpLocks/>
              </p:cNvGrpSpPr>
              <p:nvPr/>
            </p:nvGrpSpPr>
            <p:grpSpPr bwMode="auto">
              <a:xfrm>
                <a:off x="1056" y="1392"/>
                <a:ext cx="98" cy="214"/>
                <a:chOff x="1008" y="2914"/>
                <a:chExt cx="87" cy="214"/>
              </a:xfrm>
            </p:grpSpPr>
            <p:sp>
              <p:nvSpPr>
                <p:cNvPr id="4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" name="Freeform 26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rgbClr val="999999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5" name="Group 27"/>
              <p:cNvGrpSpPr>
                <a:grpSpLocks/>
              </p:cNvGrpSpPr>
              <p:nvPr/>
            </p:nvGrpSpPr>
            <p:grpSpPr bwMode="auto">
              <a:xfrm>
                <a:off x="528" y="1392"/>
                <a:ext cx="97" cy="214"/>
                <a:chOff x="1008" y="2914"/>
                <a:chExt cx="87" cy="214"/>
              </a:xfrm>
            </p:grpSpPr>
            <p:sp>
              <p:nvSpPr>
                <p:cNvPr id="4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3" name="Freeform 29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528" y="1632"/>
                <a:ext cx="98" cy="214"/>
                <a:chOff x="1008" y="2914"/>
                <a:chExt cx="87" cy="214"/>
              </a:xfrm>
            </p:grpSpPr>
            <p:sp>
              <p:nvSpPr>
                <p:cNvPr id="40" name="Oval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1" name="Freeform 32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rgbClr val="FF6600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7" name="Group 33"/>
              <p:cNvGrpSpPr>
                <a:grpSpLocks/>
              </p:cNvGrpSpPr>
              <p:nvPr/>
            </p:nvGrpSpPr>
            <p:grpSpPr bwMode="auto">
              <a:xfrm>
                <a:off x="768" y="1344"/>
                <a:ext cx="96" cy="213"/>
                <a:chOff x="3312" y="2923"/>
                <a:chExt cx="96" cy="213"/>
              </a:xfrm>
            </p:grpSpPr>
            <p:sp>
              <p:nvSpPr>
                <p:cNvPr id="37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3335" y="2923"/>
                  <a:ext cx="51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38" name="AutoShape 35"/>
                <p:cNvSpPr>
                  <a:spLocks noChangeArrowheads="1"/>
                </p:cNvSpPr>
                <p:nvPr/>
              </p:nvSpPr>
              <p:spPr bwMode="auto">
                <a:xfrm>
                  <a:off x="3312" y="2980"/>
                  <a:ext cx="96" cy="15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6350" algn="ctr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39" name="AutoShape 36"/>
                <p:cNvSpPr>
                  <a:spLocks noChangeArrowheads="1"/>
                </p:cNvSpPr>
                <p:nvPr/>
              </p:nvSpPr>
              <p:spPr bwMode="auto">
                <a:xfrm rot="5400000">
                  <a:off x="3308" y="3000"/>
                  <a:ext cx="104" cy="64"/>
                </a:xfrm>
                <a:prstGeom prst="flowChartOnlineStorage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8" name="Group 37"/>
              <p:cNvGrpSpPr>
                <a:grpSpLocks/>
              </p:cNvGrpSpPr>
              <p:nvPr/>
            </p:nvGrpSpPr>
            <p:grpSpPr bwMode="auto">
              <a:xfrm>
                <a:off x="1104" y="1632"/>
                <a:ext cx="97" cy="214"/>
                <a:chOff x="1008" y="2914"/>
                <a:chExt cx="87" cy="214"/>
              </a:xfrm>
            </p:grpSpPr>
            <p:sp>
              <p:nvSpPr>
                <p:cNvPr id="3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36" name="Freeform 39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29" name="Group 40"/>
              <p:cNvGrpSpPr>
                <a:grpSpLocks/>
              </p:cNvGrpSpPr>
              <p:nvPr/>
            </p:nvGrpSpPr>
            <p:grpSpPr bwMode="auto">
              <a:xfrm>
                <a:off x="720" y="1706"/>
                <a:ext cx="97" cy="214"/>
                <a:chOff x="1008" y="2914"/>
                <a:chExt cx="87" cy="214"/>
              </a:xfrm>
            </p:grpSpPr>
            <p:sp>
              <p:nvSpPr>
                <p:cNvPr id="33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34" name="Freeform 42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30" name="Group 43"/>
              <p:cNvGrpSpPr>
                <a:grpSpLocks/>
              </p:cNvGrpSpPr>
              <p:nvPr/>
            </p:nvGrpSpPr>
            <p:grpSpPr bwMode="auto">
              <a:xfrm>
                <a:off x="384" y="1392"/>
                <a:ext cx="98" cy="214"/>
                <a:chOff x="1008" y="2914"/>
                <a:chExt cx="87" cy="214"/>
              </a:xfrm>
            </p:grpSpPr>
            <p:sp>
              <p:nvSpPr>
                <p:cNvPr id="31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32" name="Freeform 45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rgbClr val="FF6600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</p:grpSp>
      <p:grpSp>
        <p:nvGrpSpPr>
          <p:cNvPr id="46" name="Group 46"/>
          <p:cNvGrpSpPr>
            <a:grpSpLocks/>
          </p:cNvGrpSpPr>
          <p:nvPr/>
        </p:nvGrpSpPr>
        <p:grpSpPr bwMode="auto">
          <a:xfrm>
            <a:off x="3376613" y="2161257"/>
            <a:ext cx="2438400" cy="2514600"/>
            <a:chOff x="2127" y="1680"/>
            <a:chExt cx="1536" cy="1584"/>
          </a:xfrm>
        </p:grpSpPr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127" y="1680"/>
              <a:ext cx="1536" cy="158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2537" y="1804"/>
              <a:ext cx="9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u="sng" dirty="0" smtClean="0"/>
                <a:t>standardized </a:t>
              </a:r>
              <a:endParaRPr lang="de-DE" u="sng" dirty="0"/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2347" y="2812"/>
              <a:ext cx="109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DE" sz="1300" b="1" dirty="0" smtClean="0">
                  <a:solidFill>
                    <a:srgbClr val="7889FB"/>
                  </a:solidFill>
                </a:rPr>
                <a:t>„Optimization of Productivity“</a:t>
              </a:r>
              <a:r>
                <a:rPr lang="de-DE" sz="1300" dirty="0" smtClean="0"/>
                <a:t> </a:t>
              </a:r>
              <a:endParaRPr lang="de-DE" sz="1300" dirty="0"/>
            </a:p>
          </p:txBody>
        </p:sp>
        <p:grpSp>
          <p:nvGrpSpPr>
            <p:cNvPr id="50" name="Group 50"/>
            <p:cNvGrpSpPr>
              <a:grpSpLocks/>
            </p:cNvGrpSpPr>
            <p:nvPr/>
          </p:nvGrpSpPr>
          <p:grpSpPr bwMode="auto">
            <a:xfrm>
              <a:off x="2454" y="2174"/>
              <a:ext cx="884" cy="494"/>
              <a:chOff x="1728" y="1392"/>
              <a:chExt cx="1024" cy="576"/>
            </a:xfrm>
          </p:grpSpPr>
          <p:sp>
            <p:nvSpPr>
              <p:cNvPr id="51" name="Oval 51"/>
              <p:cNvSpPr>
                <a:spLocks noChangeArrowheads="1"/>
              </p:cNvSpPr>
              <p:nvPr/>
            </p:nvSpPr>
            <p:spPr bwMode="auto">
              <a:xfrm>
                <a:off x="1792" y="1440"/>
                <a:ext cx="672" cy="384"/>
              </a:xfrm>
              <a:prstGeom prst="ellipse">
                <a:avLst/>
              </a:prstGeom>
              <a:solidFill>
                <a:srgbClr val="D9D9D9"/>
              </a:solidFill>
              <a:ln w="9525" algn="ctr">
                <a:solidFill>
                  <a:srgbClr val="99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2" name="AutoShape 52"/>
              <p:cNvSpPr>
                <a:spLocks noChangeArrowheads="1"/>
              </p:cNvSpPr>
              <p:nvPr/>
            </p:nvSpPr>
            <p:spPr bwMode="auto">
              <a:xfrm>
                <a:off x="2016" y="1754"/>
                <a:ext cx="192" cy="144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192" cy="144"/>
              </a:xfrm>
              <a:prstGeom prst="rect">
                <a:avLst/>
              </a:prstGeom>
              <a:solidFill>
                <a:schemeClr val="accent2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4" name="Oval 54"/>
              <p:cNvSpPr>
                <a:spLocks noChangeArrowheads="1"/>
              </p:cNvSpPr>
              <p:nvPr/>
            </p:nvSpPr>
            <p:spPr bwMode="auto">
              <a:xfrm>
                <a:off x="1776" y="1440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grpSp>
            <p:nvGrpSpPr>
              <p:cNvPr id="55" name="Group 55"/>
              <p:cNvGrpSpPr>
                <a:grpSpLocks/>
              </p:cNvGrpSpPr>
              <p:nvPr/>
            </p:nvGrpSpPr>
            <p:grpSpPr bwMode="auto">
              <a:xfrm>
                <a:off x="2448" y="1392"/>
                <a:ext cx="97" cy="214"/>
                <a:chOff x="1008" y="2914"/>
                <a:chExt cx="87" cy="214"/>
              </a:xfrm>
            </p:grpSpPr>
            <p:sp>
              <p:nvSpPr>
                <p:cNvPr id="7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76" name="Freeform 57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56" name="Group 58"/>
              <p:cNvGrpSpPr>
                <a:grpSpLocks/>
              </p:cNvGrpSpPr>
              <p:nvPr/>
            </p:nvGrpSpPr>
            <p:grpSpPr bwMode="auto">
              <a:xfrm>
                <a:off x="1728" y="1392"/>
                <a:ext cx="96" cy="213"/>
                <a:chOff x="3312" y="2923"/>
                <a:chExt cx="96" cy="213"/>
              </a:xfrm>
            </p:grpSpPr>
            <p:sp>
              <p:nvSpPr>
                <p:cNvPr id="72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3335" y="2923"/>
                  <a:ext cx="51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73" name="AutoShape 60"/>
                <p:cNvSpPr>
                  <a:spLocks noChangeArrowheads="1"/>
                </p:cNvSpPr>
                <p:nvPr/>
              </p:nvSpPr>
              <p:spPr bwMode="auto">
                <a:xfrm>
                  <a:off x="3312" y="2980"/>
                  <a:ext cx="96" cy="15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6350" algn="ctr">
                  <a:solidFill>
                    <a:schemeClr val="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74" name="AutoShape 61"/>
                <p:cNvSpPr>
                  <a:spLocks noChangeArrowheads="1"/>
                </p:cNvSpPr>
                <p:nvPr/>
              </p:nvSpPr>
              <p:spPr bwMode="auto">
                <a:xfrm rot="5400000">
                  <a:off x="3308" y="3000"/>
                  <a:ext cx="104" cy="64"/>
                </a:xfrm>
                <a:prstGeom prst="flowChartOnlineStorage">
                  <a:avLst/>
                </a:prstGeom>
                <a:solidFill>
                  <a:schemeClr val="bg1"/>
                </a:solidFill>
                <a:ln w="6350" algn="ctr">
                  <a:solidFill>
                    <a:schemeClr val="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57" name="Group 62"/>
              <p:cNvGrpSpPr>
                <a:grpSpLocks/>
              </p:cNvGrpSpPr>
              <p:nvPr/>
            </p:nvGrpSpPr>
            <p:grpSpPr bwMode="auto">
              <a:xfrm>
                <a:off x="2000" y="1754"/>
                <a:ext cx="98" cy="214"/>
                <a:chOff x="1008" y="2914"/>
                <a:chExt cx="87" cy="214"/>
              </a:xfrm>
            </p:grpSpPr>
            <p:sp>
              <p:nvSpPr>
                <p:cNvPr id="70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71" name="Freeform 64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rgbClr val="999999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cxnSp>
            <p:nvCxnSpPr>
              <p:cNvPr id="58" name="AutoShape 65"/>
              <p:cNvCxnSpPr>
                <a:cxnSpLocks noChangeShapeType="1"/>
                <a:stCxn id="54" idx="6"/>
                <a:endCxn id="53" idx="1"/>
              </p:cNvCxnSpPr>
              <p:nvPr/>
            </p:nvCxnSpPr>
            <p:spPr bwMode="auto">
              <a:xfrm>
                <a:off x="1920" y="1512"/>
                <a:ext cx="384" cy="48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9" name="AutoShape 66"/>
              <p:cNvSpPr>
                <a:spLocks noChangeArrowheads="1"/>
              </p:cNvSpPr>
              <p:nvPr/>
            </p:nvSpPr>
            <p:spPr bwMode="auto">
              <a:xfrm>
                <a:off x="2416" y="1792"/>
                <a:ext cx="192" cy="144"/>
              </a:xfrm>
              <a:prstGeom prst="hexagon">
                <a:avLst>
                  <a:gd name="adj" fmla="val 33333"/>
                  <a:gd name="vf" fmla="val 115470"/>
                </a:avLst>
              </a:prstGeom>
              <a:solidFill>
                <a:srgbClr val="999999"/>
              </a:solidFill>
              <a:ln w="9525" algn="ctr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cxnSp>
            <p:nvCxnSpPr>
              <p:cNvPr id="60" name="AutoShape 67"/>
              <p:cNvCxnSpPr>
                <a:cxnSpLocks noChangeShapeType="1"/>
                <a:stCxn id="51" idx="5"/>
                <a:endCxn id="59" idx="1"/>
              </p:cNvCxnSpPr>
              <p:nvPr/>
            </p:nvCxnSpPr>
            <p:spPr bwMode="auto">
              <a:xfrm rot="16200000" flipH="1">
                <a:off x="2343" y="1791"/>
                <a:ext cx="96" cy="50"/>
              </a:xfrm>
              <a:prstGeom prst="curvedConnector2">
                <a:avLst/>
              </a:prstGeom>
              <a:noFill/>
              <a:ln w="9525">
                <a:solidFill>
                  <a:schemeClr val="accent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AutoShape 68"/>
              <p:cNvCxnSpPr>
                <a:cxnSpLocks noChangeShapeType="1"/>
                <a:stCxn id="54" idx="5"/>
                <a:endCxn id="70" idx="7"/>
              </p:cNvCxnSpPr>
              <p:nvPr/>
            </p:nvCxnSpPr>
            <p:spPr bwMode="auto">
              <a:xfrm rot="16200000" flipH="1">
                <a:off x="1885" y="1577"/>
                <a:ext cx="198" cy="169"/>
              </a:xfrm>
              <a:prstGeom prst="curvedConnector3">
                <a:avLst>
                  <a:gd name="adj1" fmla="val 53537"/>
                </a:avLst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AutoShape 69"/>
              <p:cNvCxnSpPr>
                <a:cxnSpLocks noChangeShapeType="1"/>
                <a:stCxn id="53" idx="2"/>
                <a:endCxn id="52" idx="0"/>
              </p:cNvCxnSpPr>
              <p:nvPr/>
            </p:nvCxnSpPr>
            <p:spPr bwMode="auto">
              <a:xfrm rot="5400000">
                <a:off x="2195" y="1549"/>
                <a:ext cx="122" cy="288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3" name="Group 70"/>
              <p:cNvGrpSpPr>
                <a:grpSpLocks/>
              </p:cNvGrpSpPr>
              <p:nvPr/>
            </p:nvGrpSpPr>
            <p:grpSpPr bwMode="auto">
              <a:xfrm>
                <a:off x="2559" y="1722"/>
                <a:ext cx="97" cy="214"/>
                <a:chOff x="1008" y="2914"/>
                <a:chExt cx="87" cy="214"/>
              </a:xfrm>
            </p:grpSpPr>
            <p:sp>
              <p:nvSpPr>
                <p:cNvPr id="68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9" name="Freeform 72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64" name="Group 73"/>
              <p:cNvGrpSpPr>
                <a:grpSpLocks/>
              </p:cNvGrpSpPr>
              <p:nvPr/>
            </p:nvGrpSpPr>
            <p:grpSpPr bwMode="auto">
              <a:xfrm>
                <a:off x="2656" y="1699"/>
                <a:ext cx="96" cy="213"/>
                <a:chOff x="3312" y="2923"/>
                <a:chExt cx="96" cy="213"/>
              </a:xfrm>
            </p:grpSpPr>
            <p:sp>
              <p:nvSpPr>
                <p:cNvPr id="65" name="Oval 74"/>
                <p:cNvSpPr>
                  <a:spLocks noChangeAspect="1" noChangeArrowheads="1"/>
                </p:cNvSpPr>
                <p:nvPr/>
              </p:nvSpPr>
              <p:spPr bwMode="auto">
                <a:xfrm>
                  <a:off x="3335" y="2923"/>
                  <a:ext cx="51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6" name="AutoShape 75"/>
                <p:cNvSpPr>
                  <a:spLocks noChangeArrowheads="1"/>
                </p:cNvSpPr>
                <p:nvPr/>
              </p:nvSpPr>
              <p:spPr bwMode="auto">
                <a:xfrm>
                  <a:off x="3312" y="2980"/>
                  <a:ext cx="96" cy="15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6350" algn="ctr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de-DE"/>
                </a:p>
              </p:txBody>
            </p:sp>
            <p:sp>
              <p:nvSpPr>
                <p:cNvPr id="67" name="AutoShape 76"/>
                <p:cNvSpPr>
                  <a:spLocks noChangeArrowheads="1"/>
                </p:cNvSpPr>
                <p:nvPr/>
              </p:nvSpPr>
              <p:spPr bwMode="auto">
                <a:xfrm rot="5400000">
                  <a:off x="3308" y="3000"/>
                  <a:ext cx="104" cy="64"/>
                </a:xfrm>
                <a:prstGeom prst="flowChartOnlineStorage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77" name="Text Box 77"/>
          <p:cNvSpPr txBox="1">
            <a:spLocks noChangeArrowheads="1"/>
          </p:cNvSpPr>
          <p:nvPr/>
        </p:nvSpPr>
        <p:spPr bwMode="auto">
          <a:xfrm>
            <a:off x="669925" y="537814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/>
          </a:p>
        </p:txBody>
      </p:sp>
      <p:grpSp>
        <p:nvGrpSpPr>
          <p:cNvPr id="78" name="Group 78"/>
          <p:cNvGrpSpPr>
            <a:grpSpLocks/>
          </p:cNvGrpSpPr>
          <p:nvPr/>
        </p:nvGrpSpPr>
        <p:grpSpPr bwMode="auto">
          <a:xfrm>
            <a:off x="6269038" y="2161257"/>
            <a:ext cx="2438400" cy="2514600"/>
            <a:chOff x="3949" y="1680"/>
            <a:chExt cx="1536" cy="1584"/>
          </a:xfrm>
        </p:grpSpPr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3949" y="1680"/>
              <a:ext cx="1536" cy="158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0" name="Text Box 80"/>
            <p:cNvSpPr txBox="1">
              <a:spLocks noChangeArrowheads="1"/>
            </p:cNvSpPr>
            <p:nvPr/>
          </p:nvSpPr>
          <p:spPr bwMode="auto">
            <a:xfrm>
              <a:off x="4477" y="1804"/>
              <a:ext cx="78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u="sng" dirty="0" smtClean="0"/>
                <a:t>networked</a:t>
              </a:r>
              <a:endParaRPr lang="de-DE" u="sng" dirty="0"/>
            </a:p>
          </p:txBody>
        </p:sp>
        <p:sp>
          <p:nvSpPr>
            <p:cNvPr id="81" name="Text Box 81"/>
            <p:cNvSpPr txBox="1">
              <a:spLocks noChangeArrowheads="1"/>
            </p:cNvSpPr>
            <p:nvPr/>
          </p:nvSpPr>
          <p:spPr bwMode="auto">
            <a:xfrm>
              <a:off x="4141" y="2812"/>
              <a:ext cx="134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de-DE" sz="1300" b="1" dirty="0" smtClean="0">
                  <a:solidFill>
                    <a:srgbClr val="7889FB"/>
                  </a:solidFill>
                </a:rPr>
                <a:t>„Optimize vertical range of Manufacture“</a:t>
              </a:r>
              <a:endParaRPr lang="de-DE" sz="1300" dirty="0"/>
            </a:p>
          </p:txBody>
        </p:sp>
        <p:grpSp>
          <p:nvGrpSpPr>
            <p:cNvPr id="82" name="Group 82"/>
            <p:cNvGrpSpPr>
              <a:grpSpLocks/>
            </p:cNvGrpSpPr>
            <p:nvPr/>
          </p:nvGrpSpPr>
          <p:grpSpPr bwMode="auto">
            <a:xfrm>
              <a:off x="4385" y="2222"/>
              <a:ext cx="664" cy="480"/>
              <a:chOff x="4333" y="1680"/>
              <a:chExt cx="819" cy="672"/>
            </a:xfrm>
          </p:grpSpPr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4397" y="1792"/>
                <a:ext cx="672" cy="384"/>
              </a:xfrm>
              <a:prstGeom prst="ellipse">
                <a:avLst/>
              </a:prstGeom>
              <a:solidFill>
                <a:srgbClr val="D9D9D9"/>
              </a:solidFill>
              <a:ln w="9525" algn="ctr">
                <a:solidFill>
                  <a:srgbClr val="99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84" name="computr1"/>
              <p:cNvSpPr>
                <a:spLocks noEditPoints="1" noChangeArrowheads="1"/>
              </p:cNvSpPr>
              <p:nvPr/>
            </p:nvSpPr>
            <p:spPr bwMode="auto">
              <a:xfrm>
                <a:off x="4477" y="1760"/>
                <a:ext cx="192" cy="144"/>
              </a:xfrm>
              <a:custGeom>
                <a:avLst/>
                <a:gdLst>
                  <a:gd name="T0" fmla="*/ 19535 w 21600"/>
                  <a:gd name="T1" fmla="*/ 0 h 21600"/>
                  <a:gd name="T2" fmla="*/ 10800 w 21600"/>
                  <a:gd name="T3" fmla="*/ 0 h 21600"/>
                  <a:gd name="T4" fmla="*/ 2065 w 21600"/>
                  <a:gd name="T5" fmla="*/ 0 h 21600"/>
                  <a:gd name="T6" fmla="*/ 0 w 21600"/>
                  <a:gd name="T7" fmla="*/ 15388 h 21600"/>
                  <a:gd name="T8" fmla="*/ 0 w 21600"/>
                  <a:gd name="T9" fmla="*/ 21600 h 21600"/>
                  <a:gd name="T10" fmla="*/ 10800 w 21600"/>
                  <a:gd name="T11" fmla="*/ 21600 h 21600"/>
                  <a:gd name="T12" fmla="*/ 21600 w 21600"/>
                  <a:gd name="T13" fmla="*/ 21600 h 21600"/>
                  <a:gd name="T14" fmla="*/ 21600 w 21600"/>
                  <a:gd name="T15" fmla="*/ 15388 h 21600"/>
                  <a:gd name="T16" fmla="*/ 19535 w 21600"/>
                  <a:gd name="T17" fmla="*/ 13553 h 21600"/>
                  <a:gd name="T18" fmla="*/ 2065 w 21600"/>
                  <a:gd name="T19" fmla="*/ 13553 h 21600"/>
                  <a:gd name="T20" fmla="*/ 2065 w 21600"/>
                  <a:gd name="T21" fmla="*/ 6776 h 21600"/>
                  <a:gd name="T22" fmla="*/ 19535 w 21600"/>
                  <a:gd name="T23" fmla="*/ 6776 h 21600"/>
                  <a:gd name="T24" fmla="*/ 0 w 21600"/>
                  <a:gd name="T25" fmla="*/ 18494 h 21600"/>
                  <a:gd name="T26" fmla="*/ 21600 w 21600"/>
                  <a:gd name="T27" fmla="*/ 18494 h 21600"/>
                  <a:gd name="T28" fmla="*/ 4923 w 21600"/>
                  <a:gd name="T29" fmla="*/ 2541 h 21600"/>
                  <a:gd name="T30" fmla="*/ 16756 w 21600"/>
                  <a:gd name="T31" fmla="*/ 1115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T28" t="T29" r="T30" b="T31"/>
                <a:pathLst>
                  <a:path w="21600" h="21600" extrusionOk="0">
                    <a:moveTo>
                      <a:pt x="16994" y="15388"/>
                    </a:moveTo>
                    <a:lnTo>
                      <a:pt x="16994" y="13553"/>
                    </a:lnTo>
                    <a:lnTo>
                      <a:pt x="19535" y="13553"/>
                    </a:lnTo>
                    <a:lnTo>
                      <a:pt x="19535" y="10729"/>
                    </a:lnTo>
                    <a:lnTo>
                      <a:pt x="19535" y="6776"/>
                    </a:lnTo>
                    <a:lnTo>
                      <a:pt x="19535" y="0"/>
                    </a:lnTo>
                    <a:lnTo>
                      <a:pt x="10800" y="0"/>
                    </a:lnTo>
                    <a:lnTo>
                      <a:pt x="2065" y="0"/>
                    </a:lnTo>
                    <a:lnTo>
                      <a:pt x="2065" y="6776"/>
                    </a:lnTo>
                    <a:lnTo>
                      <a:pt x="2065" y="10729"/>
                    </a:lnTo>
                    <a:lnTo>
                      <a:pt x="2065" y="13553"/>
                    </a:lnTo>
                    <a:lnTo>
                      <a:pt x="4606" y="13553"/>
                    </a:lnTo>
                    <a:lnTo>
                      <a:pt x="4606" y="15388"/>
                    </a:lnTo>
                    <a:lnTo>
                      <a:pt x="0" y="15388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5388"/>
                    </a:lnTo>
                    <a:lnTo>
                      <a:pt x="16994" y="15388"/>
                    </a:lnTo>
                    <a:close/>
                  </a:path>
                  <a:path w="21600" h="21600" extrusionOk="0">
                    <a:moveTo>
                      <a:pt x="4606" y="15388"/>
                    </a:moveTo>
                    <a:lnTo>
                      <a:pt x="4606" y="13553"/>
                    </a:lnTo>
                    <a:lnTo>
                      <a:pt x="16994" y="13553"/>
                    </a:lnTo>
                    <a:lnTo>
                      <a:pt x="16994" y="15388"/>
                    </a:lnTo>
                    <a:lnTo>
                      <a:pt x="4606" y="15388"/>
                    </a:lnTo>
                  </a:path>
                  <a:path w="21600" h="21600" extrusionOk="0">
                    <a:moveTo>
                      <a:pt x="4606" y="11294"/>
                    </a:moveTo>
                    <a:lnTo>
                      <a:pt x="4606" y="2259"/>
                    </a:lnTo>
                    <a:lnTo>
                      <a:pt x="16994" y="2259"/>
                    </a:lnTo>
                    <a:lnTo>
                      <a:pt x="16994" y="11294"/>
                    </a:lnTo>
                    <a:lnTo>
                      <a:pt x="4606" y="11294"/>
                    </a:lnTo>
                    <a:moveTo>
                      <a:pt x="13976" y="17082"/>
                    </a:moveTo>
                    <a:lnTo>
                      <a:pt x="13976" y="16376"/>
                    </a:lnTo>
                    <a:lnTo>
                      <a:pt x="20171" y="16376"/>
                    </a:lnTo>
                    <a:lnTo>
                      <a:pt x="20171" y="17082"/>
                    </a:lnTo>
                    <a:lnTo>
                      <a:pt x="13976" y="17082"/>
                    </a:lnTo>
                  </a:path>
                </a:pathLst>
              </a:custGeom>
              <a:solidFill>
                <a:srgbClr val="D9D9D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AutoShape 85"/>
              <p:cNvSpPr>
                <a:spLocks noChangeArrowheads="1"/>
              </p:cNvSpPr>
              <p:nvPr/>
            </p:nvSpPr>
            <p:spPr bwMode="auto">
              <a:xfrm>
                <a:off x="4621" y="1912"/>
                <a:ext cx="192" cy="144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86" name="Oval 86"/>
              <p:cNvSpPr>
                <a:spLocks noChangeArrowheads="1"/>
              </p:cNvSpPr>
              <p:nvPr/>
            </p:nvSpPr>
            <p:spPr bwMode="auto">
              <a:xfrm>
                <a:off x="4333" y="1912"/>
                <a:ext cx="144" cy="144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cxnSp>
            <p:nvCxnSpPr>
              <p:cNvPr id="87" name="AutoShape 87"/>
              <p:cNvCxnSpPr>
                <a:cxnSpLocks noChangeShapeType="1"/>
                <a:stCxn id="86" idx="6"/>
                <a:endCxn id="85" idx="1"/>
              </p:cNvCxnSpPr>
              <p:nvPr/>
            </p:nvCxnSpPr>
            <p:spPr bwMode="auto">
              <a:xfrm>
                <a:off x="4477" y="1984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88"/>
              <p:cNvCxnSpPr>
                <a:cxnSpLocks noChangeShapeType="1"/>
                <a:stCxn id="85" idx="5"/>
              </p:cNvCxnSpPr>
              <p:nvPr/>
            </p:nvCxnSpPr>
            <p:spPr bwMode="auto">
              <a:xfrm>
                <a:off x="4765" y="1984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89" name="Group 89"/>
              <p:cNvGrpSpPr>
                <a:grpSpLocks/>
              </p:cNvGrpSpPr>
              <p:nvPr/>
            </p:nvGrpSpPr>
            <p:grpSpPr bwMode="auto">
              <a:xfrm>
                <a:off x="4461" y="1984"/>
                <a:ext cx="192" cy="344"/>
                <a:chOff x="3304" y="1584"/>
                <a:chExt cx="192" cy="344"/>
              </a:xfrm>
            </p:grpSpPr>
            <p:sp>
              <p:nvSpPr>
                <p:cNvPr id="106" name="Line 90"/>
                <p:cNvSpPr>
                  <a:spLocks noChangeShapeType="1"/>
                </p:cNvSpPr>
                <p:nvPr/>
              </p:nvSpPr>
              <p:spPr bwMode="auto">
                <a:xfrm>
                  <a:off x="3400" y="1584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07" name="AutoShape 91"/>
                <p:cNvSpPr>
                  <a:spLocks noChangeArrowheads="1"/>
                </p:cNvSpPr>
                <p:nvPr/>
              </p:nvSpPr>
              <p:spPr bwMode="auto">
                <a:xfrm>
                  <a:off x="3304" y="1784"/>
                  <a:ext cx="192" cy="144"/>
                </a:xfrm>
                <a:prstGeom prst="hexagon">
                  <a:avLst>
                    <a:gd name="adj" fmla="val 33333"/>
                    <a:gd name="vf" fmla="val 115470"/>
                  </a:avLst>
                </a:prstGeom>
                <a:solidFill>
                  <a:srgbClr val="999999"/>
                </a:solidFill>
                <a:ln w="9525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90" name="Group 92"/>
              <p:cNvGrpSpPr>
                <a:grpSpLocks/>
              </p:cNvGrpSpPr>
              <p:nvPr/>
            </p:nvGrpSpPr>
            <p:grpSpPr bwMode="auto">
              <a:xfrm>
                <a:off x="4789" y="1984"/>
                <a:ext cx="144" cy="368"/>
                <a:chOff x="3640" y="1560"/>
                <a:chExt cx="144" cy="368"/>
              </a:xfrm>
            </p:grpSpPr>
            <p:sp>
              <p:nvSpPr>
                <p:cNvPr id="104" name="Line 93"/>
                <p:cNvSpPr>
                  <a:spLocks noChangeShapeType="1"/>
                </p:cNvSpPr>
                <p:nvPr/>
              </p:nvSpPr>
              <p:spPr bwMode="auto">
                <a:xfrm>
                  <a:off x="3712" y="1560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05" name="AutoShape 94"/>
                <p:cNvSpPr>
                  <a:spLocks noChangeArrowheads="1"/>
                </p:cNvSpPr>
                <p:nvPr/>
              </p:nvSpPr>
              <p:spPr bwMode="auto">
                <a:xfrm>
                  <a:off x="3640" y="1784"/>
                  <a:ext cx="144" cy="144"/>
                </a:xfrm>
                <a:prstGeom prst="diamond">
                  <a:avLst/>
                </a:prstGeom>
                <a:solidFill>
                  <a:srgbClr val="000099"/>
                </a:solidFill>
                <a:ln w="9525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91" name="Group 95"/>
              <p:cNvGrpSpPr>
                <a:grpSpLocks/>
              </p:cNvGrpSpPr>
              <p:nvPr/>
            </p:nvGrpSpPr>
            <p:grpSpPr bwMode="auto">
              <a:xfrm>
                <a:off x="4404" y="2130"/>
                <a:ext cx="97" cy="214"/>
                <a:chOff x="1008" y="2914"/>
                <a:chExt cx="87" cy="214"/>
              </a:xfrm>
            </p:grpSpPr>
            <p:sp>
              <p:nvSpPr>
                <p:cNvPr id="102" name="Oval 96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3" name="Freeform 97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92" name="Group 98"/>
              <p:cNvGrpSpPr>
                <a:grpSpLocks/>
              </p:cNvGrpSpPr>
              <p:nvPr/>
            </p:nvGrpSpPr>
            <p:grpSpPr bwMode="auto">
              <a:xfrm>
                <a:off x="4909" y="2128"/>
                <a:ext cx="98" cy="214"/>
                <a:chOff x="1008" y="2914"/>
                <a:chExt cx="87" cy="214"/>
              </a:xfrm>
            </p:grpSpPr>
            <p:sp>
              <p:nvSpPr>
                <p:cNvPr id="100" name="Oval 99"/>
                <p:cNvSpPr>
                  <a:spLocks noChangeAspect="1" noChangeArrowheads="1"/>
                </p:cNvSpPr>
                <p:nvPr/>
              </p:nvSpPr>
              <p:spPr bwMode="auto">
                <a:xfrm>
                  <a:off x="1029" y="2914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1" name="Freeform 100"/>
                <p:cNvSpPr>
                  <a:spLocks noChangeAspect="1"/>
                </p:cNvSpPr>
                <p:nvPr/>
              </p:nvSpPr>
              <p:spPr bwMode="auto">
                <a:xfrm>
                  <a:off x="1008" y="2964"/>
                  <a:ext cx="87" cy="164"/>
                </a:xfrm>
                <a:custGeom>
                  <a:avLst/>
                  <a:gdLst>
                    <a:gd name="T0" fmla="*/ 0 w 247"/>
                    <a:gd name="T1" fmla="*/ 124 h 468"/>
                    <a:gd name="T2" fmla="*/ 124 w 247"/>
                    <a:gd name="T3" fmla="*/ 0 h 468"/>
                    <a:gd name="T4" fmla="*/ 246 w 247"/>
                    <a:gd name="T5" fmla="*/ 106 h 468"/>
                    <a:gd name="T6" fmla="*/ 247 w 247"/>
                    <a:gd name="T7" fmla="*/ 114 h 468"/>
                    <a:gd name="T8" fmla="*/ 247 w 247"/>
                    <a:gd name="T9" fmla="*/ 288 h 468"/>
                    <a:gd name="T10" fmla="*/ 222 w 247"/>
                    <a:gd name="T11" fmla="*/ 313 h 468"/>
                    <a:gd name="T12" fmla="*/ 197 w 247"/>
                    <a:gd name="T13" fmla="*/ 288 h 468"/>
                    <a:gd name="T14" fmla="*/ 197 w 247"/>
                    <a:gd name="T15" fmla="*/ 223 h 468"/>
                    <a:gd name="T16" fmla="*/ 192 w 247"/>
                    <a:gd name="T17" fmla="*/ 227 h 468"/>
                    <a:gd name="T18" fmla="*/ 192 w 247"/>
                    <a:gd name="T19" fmla="*/ 395 h 468"/>
                    <a:gd name="T20" fmla="*/ 123 w 247"/>
                    <a:gd name="T21" fmla="*/ 468 h 468"/>
                    <a:gd name="T22" fmla="*/ 55 w 247"/>
                    <a:gd name="T23" fmla="*/ 395 h 468"/>
                    <a:gd name="T24" fmla="*/ 55 w 247"/>
                    <a:gd name="T25" fmla="*/ 226 h 468"/>
                    <a:gd name="T26" fmla="*/ 50 w 247"/>
                    <a:gd name="T27" fmla="*/ 223 h 468"/>
                    <a:gd name="T28" fmla="*/ 50 w 247"/>
                    <a:gd name="T29" fmla="*/ 300 h 468"/>
                    <a:gd name="T30" fmla="*/ 25 w 247"/>
                    <a:gd name="T31" fmla="*/ 325 h 468"/>
                    <a:gd name="T32" fmla="*/ 0 w 247"/>
                    <a:gd name="T33" fmla="*/ 300 h 468"/>
                    <a:gd name="T34" fmla="*/ 0 w 247"/>
                    <a:gd name="T35" fmla="*/ 126 h 468"/>
                    <a:gd name="T36" fmla="*/ 0 w 247"/>
                    <a:gd name="T37" fmla="*/ 125 h 468"/>
                    <a:gd name="T38" fmla="*/ 0 w 247"/>
                    <a:gd name="T39" fmla="*/ 124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7" h="468">
                      <a:moveTo>
                        <a:pt x="0" y="124"/>
                      </a:moveTo>
                      <a:cubicBezTo>
                        <a:pt x="0" y="55"/>
                        <a:pt x="56" y="0"/>
                        <a:pt x="124" y="0"/>
                      </a:cubicBezTo>
                      <a:cubicBezTo>
                        <a:pt x="186" y="0"/>
                        <a:pt x="237" y="46"/>
                        <a:pt x="246" y="106"/>
                      </a:cubicBezTo>
                      <a:cubicBezTo>
                        <a:pt x="247" y="109"/>
                        <a:pt x="247" y="111"/>
                        <a:pt x="247" y="114"/>
                      </a:cubicBezTo>
                      <a:cubicBezTo>
                        <a:pt x="247" y="288"/>
                        <a:pt x="247" y="288"/>
                        <a:pt x="247" y="288"/>
                      </a:cubicBezTo>
                      <a:cubicBezTo>
                        <a:pt x="247" y="302"/>
                        <a:pt x="236" y="313"/>
                        <a:pt x="222" y="313"/>
                      </a:cubicBezTo>
                      <a:cubicBezTo>
                        <a:pt x="208" y="313"/>
                        <a:pt x="197" y="302"/>
                        <a:pt x="197" y="288"/>
                      </a:cubicBezTo>
                      <a:cubicBezTo>
                        <a:pt x="197" y="223"/>
                        <a:pt x="197" y="223"/>
                        <a:pt x="197" y="223"/>
                      </a:cubicBezTo>
                      <a:cubicBezTo>
                        <a:pt x="195" y="224"/>
                        <a:pt x="194" y="226"/>
                        <a:pt x="192" y="227"/>
                      </a:cubicBezTo>
                      <a:cubicBezTo>
                        <a:pt x="192" y="395"/>
                        <a:pt x="192" y="395"/>
                        <a:pt x="192" y="395"/>
                      </a:cubicBezTo>
                      <a:cubicBezTo>
                        <a:pt x="192" y="435"/>
                        <a:pt x="161" y="468"/>
                        <a:pt x="123" y="468"/>
                      </a:cubicBezTo>
                      <a:cubicBezTo>
                        <a:pt x="85" y="468"/>
                        <a:pt x="55" y="435"/>
                        <a:pt x="55" y="395"/>
                      </a:cubicBezTo>
                      <a:cubicBezTo>
                        <a:pt x="55" y="226"/>
                        <a:pt x="55" y="226"/>
                        <a:pt x="55" y="226"/>
                      </a:cubicBezTo>
                      <a:cubicBezTo>
                        <a:pt x="53" y="225"/>
                        <a:pt x="52" y="224"/>
                        <a:pt x="50" y="223"/>
                      </a:cubicBezTo>
                      <a:cubicBezTo>
                        <a:pt x="50" y="300"/>
                        <a:pt x="50" y="300"/>
                        <a:pt x="50" y="300"/>
                      </a:cubicBezTo>
                      <a:cubicBezTo>
                        <a:pt x="50" y="313"/>
                        <a:pt x="39" y="325"/>
                        <a:pt x="25" y="325"/>
                      </a:cubicBezTo>
                      <a:cubicBezTo>
                        <a:pt x="11" y="325"/>
                        <a:pt x="0" y="313"/>
                        <a:pt x="0" y="30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5"/>
                        <a:pt x="0" y="124"/>
                        <a:pt x="0" y="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rgbClr val="999999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93" name="Group 101"/>
              <p:cNvGrpSpPr>
                <a:grpSpLocks/>
              </p:cNvGrpSpPr>
              <p:nvPr/>
            </p:nvGrpSpPr>
            <p:grpSpPr bwMode="auto">
              <a:xfrm flipH="1">
                <a:off x="4645" y="1680"/>
                <a:ext cx="102" cy="213"/>
                <a:chOff x="1680" y="1776"/>
                <a:chExt cx="102" cy="213"/>
              </a:xfrm>
            </p:grpSpPr>
            <p:grpSp>
              <p:nvGrpSpPr>
                <p:cNvPr id="95" name="Group 102"/>
                <p:cNvGrpSpPr>
                  <a:grpSpLocks/>
                </p:cNvGrpSpPr>
                <p:nvPr/>
              </p:nvGrpSpPr>
              <p:grpSpPr bwMode="auto">
                <a:xfrm>
                  <a:off x="1680" y="1829"/>
                  <a:ext cx="64" cy="160"/>
                  <a:chOff x="528" y="1680"/>
                  <a:chExt cx="96" cy="280"/>
                </a:xfrm>
              </p:grpSpPr>
              <p:sp>
                <p:nvSpPr>
                  <p:cNvPr id="98" name="AutoShape 103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504" y="1852"/>
                    <a:ext cx="144" cy="72"/>
                  </a:xfrm>
                  <a:prstGeom prst="flowChartOnlineStorag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FF99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99" name="AutoShape 104"/>
                  <p:cNvSpPr>
                    <a:spLocks noChangeArrowheads="1"/>
                  </p:cNvSpPr>
                  <p:nvPr/>
                </p:nvSpPr>
                <p:spPr bwMode="auto">
                  <a:xfrm rot="5400000" flipV="1">
                    <a:off x="480" y="1728"/>
                    <a:ext cx="192" cy="96"/>
                  </a:xfrm>
                  <a:prstGeom prst="flowChartOnlineStorag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FF99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de-DE"/>
                  </a:p>
                </p:txBody>
              </p:sp>
            </p:grpSp>
            <p:sp>
              <p:nvSpPr>
                <p:cNvPr id="96" name="Oval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1689" y="1776"/>
                  <a:ext cx="46" cy="4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99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97" name="Line 106"/>
                <p:cNvSpPr>
                  <a:spLocks noChangeShapeType="1"/>
                </p:cNvSpPr>
                <p:nvPr/>
              </p:nvSpPr>
              <p:spPr bwMode="auto">
                <a:xfrm>
                  <a:off x="1743" y="1845"/>
                  <a:ext cx="39" cy="33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de-DE"/>
                </a:p>
              </p:txBody>
            </p:sp>
          </p:grpSp>
          <p:sp>
            <p:nvSpPr>
              <p:cNvPr id="94" name="Line 107"/>
              <p:cNvSpPr>
                <a:spLocks noChangeShapeType="1"/>
              </p:cNvSpPr>
              <p:nvPr/>
            </p:nvSpPr>
            <p:spPr bwMode="auto">
              <a:xfrm>
                <a:off x="4960" y="198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</p:grpSp>
      </p:grpSp>
      <p:sp>
        <p:nvSpPr>
          <p:cNvPr id="108" name="AutoShape 108"/>
          <p:cNvSpPr>
            <a:spLocks noChangeArrowheads="1"/>
          </p:cNvSpPr>
          <p:nvPr/>
        </p:nvSpPr>
        <p:spPr bwMode="auto">
          <a:xfrm>
            <a:off x="457200" y="4687416"/>
            <a:ext cx="8305800" cy="685800"/>
          </a:xfrm>
          <a:prstGeom prst="rightArrow">
            <a:avLst>
              <a:gd name="adj1" fmla="val 68519"/>
              <a:gd name="adj2" fmla="val 48893"/>
            </a:avLst>
          </a:prstGeom>
          <a:solidFill>
            <a:srgbClr val="C0C0C0">
              <a:alpha val="4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de-DE" sz="1400" dirty="0" smtClean="0"/>
              <a:t>Industrialization of Production</a:t>
            </a:r>
            <a:endParaRPr lang="de-DE" sz="1400" dirty="0"/>
          </a:p>
        </p:txBody>
      </p:sp>
      <p:sp>
        <p:nvSpPr>
          <p:cNvPr id="110" name="Text Box 110"/>
          <p:cNvSpPr txBox="1">
            <a:spLocks noChangeArrowheads="1"/>
          </p:cNvSpPr>
          <p:nvPr/>
        </p:nvSpPr>
        <p:spPr bwMode="auto">
          <a:xfrm>
            <a:off x="4067944" y="1726282"/>
            <a:ext cx="898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 dirty="0"/>
              <a:t>a</a:t>
            </a:r>
            <a:r>
              <a:rPr lang="de-DE" sz="1000" i="1" dirty="0" smtClean="0"/>
              <a:t>round 1913</a:t>
            </a:r>
            <a:endParaRPr lang="de-DE" sz="1000" i="1" dirty="0"/>
          </a:p>
        </p:txBody>
      </p:sp>
      <p:sp>
        <p:nvSpPr>
          <p:cNvPr id="111" name="Text Box 111"/>
          <p:cNvSpPr txBox="1">
            <a:spLocks noChangeArrowheads="1"/>
          </p:cNvSpPr>
          <p:nvPr/>
        </p:nvSpPr>
        <p:spPr bwMode="auto">
          <a:xfrm>
            <a:off x="1465263" y="1726282"/>
            <a:ext cx="46679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 dirty="0" smtClean="0"/>
              <a:t>1886</a:t>
            </a:r>
            <a:endParaRPr lang="de-DE" sz="1000" i="1" dirty="0"/>
          </a:p>
        </p:txBody>
      </p:sp>
      <p:sp>
        <p:nvSpPr>
          <p:cNvPr id="112" name="Text Box 112"/>
          <p:cNvSpPr txBox="1">
            <a:spLocks noChangeArrowheads="1"/>
          </p:cNvSpPr>
          <p:nvPr/>
        </p:nvSpPr>
        <p:spPr bwMode="auto">
          <a:xfrm>
            <a:off x="7294563" y="1726282"/>
            <a:ext cx="463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/>
              <a:t>2000</a:t>
            </a:r>
          </a:p>
        </p:txBody>
      </p:sp>
      <p:pic>
        <p:nvPicPr>
          <p:cNvPr id="113" name="Picture 113" descr="Cayen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04007"/>
            <a:ext cx="9842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4" descr="FordTinLissie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32" y="1313532"/>
            <a:ext cx="711200" cy="3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20" y="1308770"/>
            <a:ext cx="6858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Line 117"/>
          <p:cNvSpPr>
            <a:spLocks noChangeShapeType="1"/>
          </p:cNvSpPr>
          <p:nvPr/>
        </p:nvSpPr>
        <p:spPr bwMode="auto">
          <a:xfrm>
            <a:off x="1485900" y="-3577883"/>
            <a:ext cx="2286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0" name="AutoShape 108"/>
          <p:cNvSpPr>
            <a:spLocks noChangeArrowheads="1"/>
          </p:cNvSpPr>
          <p:nvPr/>
        </p:nvSpPr>
        <p:spPr bwMode="auto">
          <a:xfrm>
            <a:off x="467544" y="5436761"/>
            <a:ext cx="8305800" cy="685800"/>
          </a:xfrm>
          <a:prstGeom prst="rightArrow">
            <a:avLst>
              <a:gd name="adj1" fmla="val 68519"/>
              <a:gd name="adj2" fmla="val 48893"/>
            </a:avLst>
          </a:prstGeom>
          <a:solidFill>
            <a:srgbClr val="C0C0C0">
              <a:alpha val="4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de-DE" sz="1400" dirty="0" smtClean="0"/>
              <a:t>	</a:t>
            </a:r>
            <a:endParaRPr lang="de-DE" sz="1400" dirty="0"/>
          </a:p>
        </p:txBody>
      </p:sp>
      <p:sp>
        <p:nvSpPr>
          <p:cNvPr id="161" name="Text Box 110"/>
          <p:cNvSpPr txBox="1">
            <a:spLocks noChangeArrowheads="1"/>
          </p:cNvSpPr>
          <p:nvPr/>
        </p:nvSpPr>
        <p:spPr bwMode="auto">
          <a:xfrm>
            <a:off x="4321771" y="6125146"/>
            <a:ext cx="7088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 dirty="0" smtClean="0"/>
              <a:t>Mid 2000</a:t>
            </a:r>
            <a:endParaRPr lang="de-DE" sz="1000" i="1" dirty="0"/>
          </a:p>
        </p:txBody>
      </p:sp>
      <p:sp>
        <p:nvSpPr>
          <p:cNvPr id="162" name="Text Box 110"/>
          <p:cNvSpPr txBox="1">
            <a:spLocks noChangeArrowheads="1"/>
          </p:cNvSpPr>
          <p:nvPr/>
        </p:nvSpPr>
        <p:spPr bwMode="auto">
          <a:xfrm>
            <a:off x="5897390" y="6126644"/>
            <a:ext cx="46679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 dirty="0" smtClean="0"/>
              <a:t>2012</a:t>
            </a:r>
            <a:endParaRPr lang="de-DE" sz="1000" i="1" dirty="0"/>
          </a:p>
        </p:txBody>
      </p:sp>
      <p:sp>
        <p:nvSpPr>
          <p:cNvPr id="163" name="Text Box 110"/>
          <p:cNvSpPr txBox="1">
            <a:spLocks noChangeArrowheads="1"/>
          </p:cNvSpPr>
          <p:nvPr/>
        </p:nvSpPr>
        <p:spPr bwMode="auto">
          <a:xfrm>
            <a:off x="7530768" y="6135107"/>
            <a:ext cx="46679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000" i="1" smtClean="0"/>
              <a:t>2015</a:t>
            </a:r>
            <a:endParaRPr lang="de-DE" sz="1000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3700949" y="5600390"/>
            <a:ext cx="1512168" cy="3585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de-DE" sz="1200" dirty="0" smtClean="0"/>
              <a:t>Cloud Appearance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301816" y="5600353"/>
            <a:ext cx="1512168" cy="3585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de-DE" sz="1200" dirty="0" smtClean="0"/>
              <a:t>Cloud Adoption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946449" y="5580777"/>
            <a:ext cx="1512168" cy="3585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de-DE" sz="1200" dirty="0" smtClean="0"/>
              <a:t>Connected </a:t>
            </a:r>
          </a:p>
          <a:p>
            <a:pPr algn="ctr"/>
            <a:r>
              <a:rPr lang="de-DE" sz="1200" dirty="0" smtClean="0"/>
              <a:t>Cloud Markets</a:t>
            </a:r>
          </a:p>
        </p:txBody>
      </p:sp>
    </p:spTree>
    <p:extLst>
      <p:ext uri="{BB962C8B-B14F-4D97-AF65-F5344CB8AC3E}">
        <p14:creationId xmlns:p14="http://schemas.microsoft.com/office/powerpoint/2010/main" val="17884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60" grpId="0" animBg="1"/>
      <p:bldP spid="161" grpId="0"/>
      <p:bldP spid="162" grpId="0"/>
      <p:bldP spid="163" grpId="0"/>
      <p:bldP spid="164" grpId="0"/>
      <p:bldP spid="165" grpId="0"/>
      <p:bldP spid="1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important Cloud Taxonomy</a:t>
            </a:r>
            <a:endParaRPr lang="en-US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1704" y="1196752"/>
            <a:ext cx="86868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Cloud User Roles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52400" y="1752600"/>
            <a:ext cx="86709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2pPr>
            <a:lvl3pPr marL="855663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cs typeface="+mn-cs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cs typeface="+mn-cs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2425" marR="0" lvl="0" indent="-1936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 basic concepts:</a:t>
            </a:r>
          </a:p>
          <a:p>
            <a:pPr marL="704850" marR="0" lvl="1" indent="-2381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Service Creator - Service Provider - Service Consumer</a:t>
            </a: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2425" marR="0" lvl="0" indent="-1936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Recursive instantiation:</a:t>
            </a:r>
          </a:p>
          <a:p>
            <a:pPr marL="704850" marR="0" lvl="1" indent="-2381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Provider acts as Consumer to be Provider again</a:t>
            </a:r>
          </a:p>
          <a:p>
            <a:pPr marL="704850" marR="0" lvl="1" indent="-2381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Consumer consumes services to become Provider</a:t>
            </a:r>
          </a:p>
          <a:p>
            <a:pPr marL="352425" marR="0" lvl="0" indent="-1936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875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2425" marR="0" lvl="0" indent="-1936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Roles application: </a:t>
            </a:r>
          </a:p>
          <a:p>
            <a:pPr marL="704850" marR="0" lvl="1" indent="-2381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Each role could be filled by one or more persons (e.g., an organization as a logical construct or a single human being)</a:t>
            </a:r>
          </a:p>
          <a:p>
            <a:pPr marL="704850" marR="0" lvl="1" indent="-2381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One person can fill part of a role, one role or multiple roles</a:t>
            </a:r>
          </a:p>
          <a:p>
            <a:pPr marL="46672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5638800" y="1752600"/>
            <a:ext cx="3352800" cy="2189163"/>
            <a:chOff x="3000" y="720"/>
            <a:chExt cx="2275" cy="1822"/>
          </a:xfrm>
        </p:grpSpPr>
        <p:sp>
          <p:nvSpPr>
            <p:cNvPr id="20" name="Text Box 80"/>
            <p:cNvSpPr txBox="1">
              <a:spLocks noChangeArrowheads="1"/>
            </p:cNvSpPr>
            <p:nvPr/>
          </p:nvSpPr>
          <p:spPr bwMode="auto">
            <a:xfrm>
              <a:off x="4390" y="1393"/>
              <a:ext cx="507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71BFA7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charset="0"/>
                </a:rPr>
                <a:t>may include</a:t>
              </a:r>
            </a:p>
          </p:txBody>
        </p:sp>
        <p:sp>
          <p:nvSpPr>
            <p:cNvPr id="21" name="Text Box 80"/>
            <p:cNvSpPr txBox="1">
              <a:spLocks noChangeArrowheads="1"/>
            </p:cNvSpPr>
            <p:nvPr/>
          </p:nvSpPr>
          <p:spPr bwMode="auto">
            <a:xfrm>
              <a:off x="3360" y="1344"/>
              <a:ext cx="507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71BFA7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charset="0"/>
                </a:rPr>
                <a:t>may include</a:t>
              </a:r>
            </a:p>
          </p:txBody>
        </p:sp>
        <p:sp>
          <p:nvSpPr>
            <p:cNvPr id="22" name="Text Box 82"/>
            <p:cNvSpPr txBox="1">
              <a:spLocks noChangeArrowheads="1"/>
            </p:cNvSpPr>
            <p:nvPr/>
          </p:nvSpPr>
          <p:spPr bwMode="auto">
            <a:xfrm>
              <a:off x="3911" y="2352"/>
              <a:ext cx="510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StarSymbol" charset="0"/>
                <a:defRPr sz="1200">
                  <a:solidFill>
                    <a:srgbClr val="000000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71BFA7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</a:rPr>
                <a:t>may act as a</a:t>
              </a:r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3000" y="1632"/>
              <a:ext cx="691" cy="6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7CDFD">
                    <a:gamma/>
                    <a:tint val="14118"/>
                    <a:invGamma/>
                  </a:srgbClr>
                </a:gs>
                <a:gs pos="100000">
                  <a:srgbClr val="C7CDFD"/>
                </a:gs>
              </a:gsLst>
              <a:lin ang="5400000" scaled="1"/>
            </a:gradFill>
            <a:ln w="1905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Cloud Service Provider</a:t>
              </a:r>
            </a:p>
          </p:txBody>
        </p:sp>
        <p:sp>
          <p:nvSpPr>
            <p:cNvPr id="24" name="AutoShape 9"/>
            <p:cNvSpPr>
              <a:spLocks noChangeArrowheads="1"/>
            </p:cNvSpPr>
            <p:nvPr/>
          </p:nvSpPr>
          <p:spPr bwMode="auto">
            <a:xfrm>
              <a:off x="4584" y="1632"/>
              <a:ext cx="691" cy="6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FF99">
                    <a:gamma/>
                    <a:tint val="14118"/>
                    <a:invGamma/>
                  </a:srgbClr>
                </a:gs>
                <a:gs pos="100000">
                  <a:srgbClr val="99FF99"/>
                </a:gs>
              </a:gsLst>
              <a:lin ang="5400000" scaled="1"/>
            </a:gradFill>
            <a:ln w="1905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Cloud Service Consumer</a:t>
              </a:r>
            </a:p>
          </p:txBody>
        </p:sp>
        <p:sp>
          <p:nvSpPr>
            <p:cNvPr id="25" name="AutoShape 10"/>
            <p:cNvSpPr>
              <a:spLocks noChangeArrowheads="1"/>
            </p:cNvSpPr>
            <p:nvPr/>
          </p:nvSpPr>
          <p:spPr bwMode="auto">
            <a:xfrm>
              <a:off x="3792" y="720"/>
              <a:ext cx="691" cy="69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99">
                    <a:gamma/>
                    <a:tint val="14118"/>
                    <a:invGamma/>
                  </a:srgbClr>
                </a:gs>
                <a:gs pos="100000">
                  <a:srgbClr val="FFFF99"/>
                </a:gs>
              </a:gsLst>
              <a:lin ang="5400000" scaled="1"/>
            </a:gradFill>
            <a:ln w="1905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Cloud Service Creator</a:t>
              </a:r>
            </a:p>
          </p:txBody>
        </p:sp>
        <p:cxnSp>
          <p:nvCxnSpPr>
            <p:cNvPr id="26" name="AutoShape 11"/>
            <p:cNvCxnSpPr>
              <a:cxnSpLocks noChangeShapeType="1"/>
              <a:stCxn id="23" idx="2"/>
              <a:endCxn id="24" idx="2"/>
            </p:cNvCxnSpPr>
            <p:nvPr/>
          </p:nvCxnSpPr>
          <p:spPr bwMode="auto">
            <a:xfrm rot="16200000" flipH="1">
              <a:off x="4137" y="1538"/>
              <a:ext cx="1" cy="1584"/>
            </a:xfrm>
            <a:prstGeom prst="curvedConnector3">
              <a:avLst>
                <a:gd name="adj1" fmla="val 23300000"/>
              </a:avLst>
            </a:prstGeom>
            <a:noFill/>
            <a:ln w="38100">
              <a:solidFill>
                <a:srgbClr val="C0C0C0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12"/>
            <p:cNvCxnSpPr>
              <a:cxnSpLocks noChangeShapeType="1"/>
              <a:stCxn id="24" idx="0"/>
              <a:endCxn id="25" idx="3"/>
            </p:cNvCxnSpPr>
            <p:nvPr/>
          </p:nvCxnSpPr>
          <p:spPr bwMode="auto">
            <a:xfrm rot="5400000" flipH="1">
              <a:off x="4430" y="1125"/>
              <a:ext cx="560" cy="441"/>
            </a:xfrm>
            <a:prstGeom prst="curvedConnector2">
              <a:avLst/>
            </a:prstGeom>
            <a:noFill/>
            <a:ln w="38100">
              <a:solidFill>
                <a:srgbClr val="C0C0C0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13"/>
            <p:cNvCxnSpPr>
              <a:cxnSpLocks noChangeShapeType="1"/>
              <a:stCxn id="23" idx="0"/>
              <a:endCxn id="25" idx="1"/>
            </p:cNvCxnSpPr>
            <p:nvPr/>
          </p:nvCxnSpPr>
          <p:spPr bwMode="auto">
            <a:xfrm rot="16200000">
              <a:off x="3286" y="1126"/>
              <a:ext cx="560" cy="440"/>
            </a:xfrm>
            <a:prstGeom prst="curvedConnector2">
              <a:avLst/>
            </a:prstGeom>
            <a:noFill/>
            <a:ln w="38100">
              <a:solidFill>
                <a:srgbClr val="C0C0C0"/>
              </a:solidFill>
              <a:prstDash val="dash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12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important Cloud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80728"/>
            <a:ext cx="8507288" cy="4525963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dirty="0" smtClean="0"/>
              <a:t>Cloud </a:t>
            </a:r>
            <a:r>
              <a:rPr lang="en-GB" sz="2000" dirty="0" err="1" smtClean="0"/>
              <a:t>Servíces</a:t>
            </a:r>
            <a:r>
              <a:rPr lang="en-GB" sz="2000" dirty="0" smtClean="0"/>
              <a:t> Layer</a:t>
            </a:r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2000" dirty="0" smtClean="0"/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err="1" smtClean="0"/>
              <a:t>SaaS</a:t>
            </a:r>
            <a:endParaRPr lang="en-GB" sz="1600" dirty="0" smtClean="0"/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US" sz="1400" b="0" dirty="0" smtClean="0"/>
              <a:t>Cloud based delivery of </a:t>
            </a:r>
            <a:r>
              <a:rPr lang="en-US" sz="1400" b="0" dirty="0" smtClean="0">
                <a:solidFill>
                  <a:schemeClr val="accent3"/>
                </a:solidFill>
              </a:rPr>
              <a:t>complete software applications </a:t>
            </a:r>
            <a:r>
              <a:rPr lang="en-US" sz="1400" b="0" dirty="0" smtClean="0"/>
              <a:t>that run on infrastructure the </a:t>
            </a:r>
            <a:r>
              <a:rPr lang="en-US" sz="1400" b="0" dirty="0" err="1" smtClean="0"/>
              <a:t>SaaS</a:t>
            </a:r>
            <a:r>
              <a:rPr lang="en-US" sz="1400" b="0" dirty="0" smtClean="0"/>
              <a:t> vendor manages. </a:t>
            </a:r>
            <a:r>
              <a:rPr lang="en-US" sz="1400" b="0" dirty="0" err="1" smtClean="0"/>
              <a:t>SaaS</a:t>
            </a:r>
            <a:r>
              <a:rPr lang="en-US" sz="1400" b="0" dirty="0" smtClean="0"/>
              <a:t> applications are accessed over the Internet and typically charged on a subscription basis. (</a:t>
            </a:r>
            <a:r>
              <a:rPr lang="en-US" sz="1400" b="1" dirty="0" smtClean="0"/>
              <a:t>typically but not limited to: Services for Billing, CRM, Collaboration, ERP, Environmental Health &amp; Safety, HR, Social Software, …</a:t>
            </a:r>
            <a:r>
              <a:rPr lang="en-US" sz="1400" b="0" dirty="0" smtClean="0"/>
              <a:t>)</a:t>
            </a:r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400" dirty="0" smtClean="0"/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err="1" smtClean="0"/>
              <a:t>PaaS</a:t>
            </a:r>
            <a:endParaRPr lang="en-GB" sz="1600" dirty="0" smtClean="0"/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400" dirty="0" smtClean="0"/>
              <a:t>	</a:t>
            </a:r>
            <a:r>
              <a:rPr lang="en-US" sz="1400" b="0" dirty="0" smtClean="0"/>
              <a:t>Delivery of a virtualized application runtime platform that has a software stack for developing 	applications or application services. </a:t>
            </a:r>
            <a:r>
              <a:rPr lang="en-US" sz="1400" b="0" dirty="0" err="1" smtClean="0"/>
              <a:t>PaaS</a:t>
            </a:r>
            <a:r>
              <a:rPr lang="en-US" sz="1400" b="0" dirty="0" smtClean="0"/>
              <a:t> applications and infrastructure are run and 	managed by the services vendor. </a:t>
            </a:r>
            <a:r>
              <a:rPr lang="en-US" sz="1400" dirty="0" smtClean="0"/>
              <a:t>(typically but not limited to:  </a:t>
            </a:r>
            <a:r>
              <a:rPr lang="en-US" sz="1400" dirty="0" smtClean="0">
                <a:solidFill>
                  <a:schemeClr val="accent3"/>
                </a:solidFill>
              </a:rPr>
              <a:t>Application Lifecycle 	Management Services </a:t>
            </a:r>
            <a:r>
              <a:rPr lang="en-US" sz="1400" dirty="0" smtClean="0"/>
              <a:t>for Integration, Databases, Middleware Scaling, Development 	Environments)</a:t>
            </a:r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400" dirty="0" smtClean="0"/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err="1" smtClean="0"/>
              <a:t>IaaS</a:t>
            </a:r>
            <a:endParaRPr lang="en-GB" sz="1600" dirty="0" smtClean="0"/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US" sz="1400" b="0" dirty="0" smtClean="0"/>
              <a:t>	Delivery </a:t>
            </a:r>
            <a:r>
              <a:rPr lang="en-US" sz="1400" b="0" dirty="0"/>
              <a:t>of </a:t>
            </a:r>
            <a:r>
              <a:rPr lang="en-US" sz="1400" dirty="0">
                <a:solidFill>
                  <a:schemeClr val="accent3"/>
                </a:solidFill>
              </a:rPr>
              <a:t>raw, virtualized computing infrastructure </a:t>
            </a:r>
            <a:r>
              <a:rPr lang="en-US" sz="1400" b="0" dirty="0"/>
              <a:t>such as </a:t>
            </a:r>
            <a:r>
              <a:rPr lang="en-US" sz="1400" b="0" dirty="0" smtClean="0"/>
              <a:t>servers, storage and network 	as </a:t>
            </a:r>
            <a:r>
              <a:rPr lang="en-US" sz="1400" b="0" dirty="0"/>
              <a:t>a </a:t>
            </a:r>
            <a:r>
              <a:rPr lang="en-US" sz="1400" b="0" dirty="0" smtClean="0"/>
              <a:t>service </a:t>
            </a:r>
            <a:r>
              <a:rPr lang="en-US" sz="1400" b="0" dirty="0"/>
              <a:t>to build applications. </a:t>
            </a:r>
            <a:r>
              <a:rPr lang="en-US" sz="1400" b="0" dirty="0" err="1"/>
              <a:t>IaaS</a:t>
            </a:r>
            <a:r>
              <a:rPr lang="en-US" sz="1400" b="0" dirty="0"/>
              <a:t> vendors let enterprises customize infrastructure to their </a:t>
            </a:r>
            <a:r>
              <a:rPr lang="en-US" sz="1400" b="0" dirty="0" smtClean="0"/>
              <a:t>	application </a:t>
            </a:r>
            <a:r>
              <a:rPr lang="en-US" sz="1400" b="0" dirty="0"/>
              <a:t>needs</a:t>
            </a:r>
            <a:r>
              <a:rPr lang="en-US" sz="1600" dirty="0" smtClean="0"/>
              <a:t>. </a:t>
            </a:r>
            <a:r>
              <a:rPr lang="en-US" sz="1400" dirty="0" smtClean="0"/>
              <a:t>(typically: Storage, Server and Network Virtualization &amp; Resource 	Pooling)</a:t>
            </a:r>
            <a:endParaRPr lang="en-GB" sz="1400" dirty="0" smtClean="0"/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400" dirty="0" smtClean="0"/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600" dirty="0"/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pPr marL="1014413" lvl="3" indent="-37465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b="1" dirty="0" smtClean="0">
              <a:ea typeface="ＭＳ Ｐゴシック" pitchFamily="1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6643" y="6381328"/>
            <a:ext cx="3851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hlinkClick r:id="rId2"/>
              </a:rPr>
              <a:t>Source: http</a:t>
            </a:r>
            <a:r>
              <a:rPr lang="de-DE" sz="1400" dirty="0">
                <a:hlinkClick r:id="rId2"/>
              </a:rPr>
              <a:t>://cloudtaxonomy.opencrowd.com/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643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important Cloud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24744"/>
            <a:ext cx="8507288" cy="4525963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dirty="0" smtClean="0"/>
              <a:t>Cloud Management Layer or Cloud Software</a:t>
            </a:r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2000" dirty="0" smtClean="0"/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OSS – Operational Support System</a:t>
            </a:r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US" sz="1400" b="0" dirty="0"/>
              <a:t>Packages and tools for managing cloud scale systems that can be used to create private clouds or used by service providers to build cloud offerings</a:t>
            </a:r>
            <a:r>
              <a:rPr lang="en-US" sz="1400" b="0" dirty="0" smtClean="0"/>
              <a:t>. </a:t>
            </a:r>
            <a:r>
              <a:rPr lang="en-US" sz="1400" dirty="0" smtClean="0"/>
              <a:t>(typically used for Cloud Service Creation, Instantiation, Service Lifecycle,  Service Termination, Service Catalogues, Configuration Automation, Image Management)</a:t>
            </a:r>
            <a:endParaRPr lang="en-GB" sz="1400" dirty="0" smtClean="0"/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400" dirty="0" smtClean="0"/>
          </a:p>
          <a:p>
            <a:pPr marL="741363" lvl="1" indent="-284163">
              <a:lnSpc>
                <a:spcPct val="105000"/>
              </a:lnSpc>
              <a:buFont typeface="Wingdings" pitchFamily="1" charset="2"/>
              <a:buChar char="§"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1600" dirty="0" smtClean="0"/>
              <a:t>BSS – Business Support System</a:t>
            </a:r>
          </a:p>
          <a:p>
            <a:pPr marL="457200" lvl="1" indent="0">
              <a:buNone/>
            </a:pPr>
            <a:r>
              <a:rPr lang="en-US" sz="1400" b="0" dirty="0"/>
              <a:t>Basically it deals with the taking of orders, payment issues, and revenues. The role of business support systems in a service provider is to cover </a:t>
            </a:r>
            <a:r>
              <a:rPr lang="en-US" sz="1400" b="0" dirty="0" smtClean="0"/>
              <a:t>following </a:t>
            </a:r>
            <a:r>
              <a:rPr lang="en-US" sz="1400" b="0" dirty="0"/>
              <a:t>main </a:t>
            </a:r>
            <a:r>
              <a:rPr lang="en-US" sz="1400" b="0" dirty="0" smtClean="0"/>
              <a:t>areas: </a:t>
            </a:r>
            <a:r>
              <a:rPr lang="en-US" sz="1400" dirty="0" smtClean="0"/>
              <a:t>Product management, Customer management, Revenue management, Order management, Offering Management, Billing and Charging</a:t>
            </a:r>
            <a:endParaRPr lang="en-US" sz="1400" dirty="0"/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200" dirty="0" smtClean="0"/>
          </a:p>
          <a:p>
            <a:pPr marL="857250" lvl="2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sz="1200" dirty="0"/>
          </a:p>
          <a:p>
            <a:pPr marL="457200" lvl="1" indent="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  <a:p>
            <a:pPr marL="1014413" lvl="3" indent="-374650">
              <a:lnSpc>
                <a:spcPct val="105000"/>
              </a:lnSpc>
              <a:buNone/>
              <a:tabLst>
                <a:tab pos="-6350" algn="l"/>
                <a:tab pos="966788" algn="l"/>
                <a:tab pos="1881188" algn="l"/>
                <a:tab pos="2795588" algn="l"/>
                <a:tab pos="3709988" algn="l"/>
                <a:tab pos="4624388" algn="l"/>
                <a:tab pos="5538788" algn="l"/>
                <a:tab pos="6453188" algn="l"/>
                <a:tab pos="7367588" algn="l"/>
                <a:tab pos="8281988" algn="l"/>
                <a:tab pos="9196388" algn="l"/>
                <a:tab pos="10110788" algn="l"/>
              </a:tabLst>
            </a:pPr>
            <a:endParaRPr lang="en-GB" b="1" dirty="0" smtClean="0"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8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Sd36OKBxUi4A1b8L0XV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jNwoiAGY9eo7Suaj1Of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Gr01fCUibseQfHSVfM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opJ5pblQUyThVVx21Wb.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qwsCRS0eMsAKzxG3fFhl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ZvSGXd7uIc3Th4LqHGJ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nKrZt2fmDo67CyhXJihu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C1bq5iryRYdCunJdwj4N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nKrZt2fmDo67CyhXJihu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C1bq5iryRYdCunJdwj4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nKrZt2fmDo67CyhXJihu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C1bq5iryRYdCunJdwj4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nKrZt2fmDo67CyhXJih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9QQLQ2weR9xTzzdFThx1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C1bq5iryRYdCunJdwj4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nKrZt2fmDo67CyhXJihu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C1bq5iryRYdCunJdwj4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csrh73kOv31Km7ikdAO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1W9Ty7HKFlScvb0qXU2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s9aYUb3Co3aiwqRGeEGE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tq5NHtER3kguqCwA166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kytvX7XuDbIyGxPnm8K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gWq4I4ExDpxA6wkbww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0Sd36OKBxUi4A1b8L0XV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t0VtNw1gYSy4K8NtM4r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t0VtNw1gYSy4K8NtM4r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5icBj97WFrudxJ3blX5w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2WqZXwbR58toHIRumUk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RdpKiq7l7dL6aET99pu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4lltusIBj1KZ5cAdeKJJ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CBxcAdLUOQDL84pOWED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lbzGzWbJQG4OIKVhRvQ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lj4wNpO56umRfmDUDOJ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QgfRUgfy0Pt72Qfe3IRn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6WQmrVa6zVinKr9vGr1R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5icBj97WFrudxJ3blX5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eMpQbksCXeJzQOcog6W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WYgOoNDHgMYYCA15ZM7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k5gf6h.0iA_fJrGHRB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pTMBPXOEO3avI6Tq1yr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iCDn7Ep7EyzHysdrambL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WgnILFsU6cw7KpQo7v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lwhTmALy02AZbpHnpk34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Qghky.MNkqZTXzv80FAG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4KEz4v8kyPTrOQaKgDC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EjNksqLS0W6hDS60dW.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2WqZXwbR58toHIRumUk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o1yL3ZKwkiw.jYLBtd7n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gKhsv6KESeHBZqdtxR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Zi1ZkjIECMsCBxAkxI.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STKEfdPMk2siGem5.DBE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5GDUpmckCv1G_YJeRnp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88k_crNU.X0npErxl9.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cgIRNL6WkKKrev4lh_kv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mXdQDVPmEy_536SRrAL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631TZjNr0G.F093t33ho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QHXOWZZkeaQjyNEL9Q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RdpKiq7l7dL6aET99pu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4evkWLS5ke_qLx3OnMJ_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pdVGB5nkmp7ZT4B4NvV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1cHDMzqp0yJUF8jGiVfG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AsiZSe99Ui1YMJny4Hgr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KhkcVmpU.ScAt4AJd2M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KhkcVmpU.ScAt4AJd2M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S4Sj.T9uEuxDbW760s7Z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23pFOW120e9TjKrfpG0L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5GDUpmckCv1G_YJeRnp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RgfrgJbUeDHxfA6SM6Q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4lltusIBj1KZ5cAdeKJJ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QxeLrynUUmYow6dSlNAK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CBxcAdLUOQDL84pOWED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uS_yUaMkKDjkOqOSkbm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XHjlFSFM7FuyrPfC38LV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L32sDXPkyuQr3mtxb2c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33IAKgTx0Ct_2MMgGtaR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XKLUtlW0GqbsnE.dJLd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Y6VnrAtm0ei7b74Px2wl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ogyrF7Ev0yUQ2yW4aLQL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rRuzDXR2F7UnCKa8w9jY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phSIrE0Uqw5FsZwRfL1Q"/>
  <p:tag name="VCT-RADIUS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THINKCELLSHAPEDONOTDELETE" val="pjbEsrEwvokm_uCywzsk2s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H4sVwSXzUKzmPatQ.bRj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dcDdzrO0mDwjbNgrq10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nasC29UUeOdgPr1JG1Mw"/>
</p:tagLst>
</file>

<file path=ppt/theme/theme1.xml><?xml version="1.0" encoding="utf-8"?>
<a:theme xmlns:a="http://schemas.openxmlformats.org/drawingml/2006/main" name="agt_template">
  <a:themeElements>
    <a:clrScheme name="AGT">
      <a:dk1>
        <a:srgbClr val="000000"/>
      </a:dk1>
      <a:lt1>
        <a:srgbClr val="FFFFFF"/>
      </a:lt1>
      <a:dk2>
        <a:srgbClr val="0093EF"/>
      </a:dk2>
      <a:lt2>
        <a:srgbClr val="969696"/>
      </a:lt2>
      <a:accent1>
        <a:srgbClr val="464646"/>
      </a:accent1>
      <a:accent2>
        <a:srgbClr val="443D67"/>
      </a:accent2>
      <a:accent3>
        <a:srgbClr val="ED1933"/>
      </a:accent3>
      <a:accent4>
        <a:srgbClr val="F79320"/>
      </a:accent4>
      <a:accent5>
        <a:srgbClr val="FED100"/>
      </a:accent5>
      <a:accent6>
        <a:srgbClr val="77B800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defRPr sz="2000" dirty="0" err="1" smtClean="0">
            <a:solidFill>
              <a:srgbClr val="464646"/>
            </a:solidFill>
          </a:defRPr>
        </a:defPPr>
      </a:lstStyle>
    </a:txDef>
  </a:objectDefaults>
  <a:extraClrSchemeLst>
    <a:extraClrScheme>
      <a:clrScheme name="AGT">
        <a:dk1>
          <a:srgbClr val="000000"/>
        </a:dk1>
        <a:lt1>
          <a:srgbClr val="FFFFFF"/>
        </a:lt1>
        <a:dk2>
          <a:srgbClr val="0093EF"/>
        </a:dk2>
        <a:lt2>
          <a:srgbClr val="969696"/>
        </a:lt2>
        <a:accent1>
          <a:srgbClr val="464646"/>
        </a:accent1>
        <a:accent2>
          <a:srgbClr val="443D67"/>
        </a:accent2>
        <a:accent3>
          <a:srgbClr val="ED1933"/>
        </a:accent3>
        <a:accent4>
          <a:srgbClr val="F79320"/>
        </a:accent4>
        <a:accent5>
          <a:srgbClr val="FED100"/>
        </a:accent5>
        <a:accent6>
          <a:srgbClr val="77B80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agt new corpor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00"/>
      </a:accent1>
      <a:accent2>
        <a:srgbClr val="666666"/>
      </a:accent2>
      <a:accent3>
        <a:srgbClr val="443D67"/>
      </a:accent3>
      <a:accent4>
        <a:srgbClr val="ED1933"/>
      </a:accent4>
      <a:accent5>
        <a:srgbClr val="46464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agt new corpor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00"/>
      </a:accent1>
      <a:accent2>
        <a:srgbClr val="666666"/>
      </a:accent2>
      <a:accent3>
        <a:srgbClr val="443D67"/>
      </a:accent3>
      <a:accent4>
        <a:srgbClr val="ED1933"/>
      </a:accent4>
      <a:accent5>
        <a:srgbClr val="46464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agt new corpor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00"/>
      </a:accent1>
      <a:accent2>
        <a:srgbClr val="666666"/>
      </a:accent2>
      <a:accent3>
        <a:srgbClr val="443D67"/>
      </a:accent3>
      <a:accent4>
        <a:srgbClr val="ED1933"/>
      </a:accent4>
      <a:accent5>
        <a:srgbClr val="46464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agt_template</Template>
  <TotalTime>0</TotalTime>
  <Words>1899</Words>
  <Application>Microsoft Office PowerPoint</Application>
  <PresentationFormat>On-screen Show (4:3)</PresentationFormat>
  <Paragraphs>492</Paragraphs>
  <Slides>39</Slides>
  <Notes>15</Notes>
  <HiddenSlides>1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agt_template</vt:lpstr>
      <vt:lpstr>1_Office Theme</vt:lpstr>
      <vt:lpstr>2_Office Theme</vt:lpstr>
      <vt:lpstr>3_Office Theme</vt:lpstr>
      <vt:lpstr>4_Office Theme</vt:lpstr>
      <vt:lpstr>PowerPoint Presentation</vt:lpstr>
      <vt:lpstr>Table Of Content</vt:lpstr>
      <vt:lpstr>PowerPoint Presentation</vt:lpstr>
      <vt:lpstr>What the Cloud Means to Customers</vt:lpstr>
      <vt:lpstr>In more detail …</vt:lpstr>
      <vt:lpstr>What does Industrialization of IT Services mean</vt:lpstr>
      <vt:lpstr>Most important Cloud Taxonomy</vt:lpstr>
      <vt:lpstr>Most important Cloud Taxonomy</vt:lpstr>
      <vt:lpstr>Most important Cloud Taxonomy</vt:lpstr>
      <vt:lpstr>Cloud Economics</vt:lpstr>
      <vt:lpstr>PowerPoint Presentation</vt:lpstr>
      <vt:lpstr>From … To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different Cloud Delivery Models define the spectrum of activities</vt:lpstr>
      <vt:lpstr>PowerPoint Presentation</vt:lpstr>
      <vt:lpstr>How to identify Business Opportunities where Cloud can help .. We suggest 6 Steps ..</vt:lpstr>
      <vt:lpstr>PowerPoint Presentation</vt:lpstr>
      <vt:lpstr>AGT Cloud – Architecture Overview</vt:lpstr>
      <vt:lpstr>AGT Cloud – e.g SaaS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 Aways  </vt:lpstr>
      <vt:lpstr>PowerPoint Presentation</vt:lpstr>
      <vt:lpstr>PowerPoint Presentation</vt:lpstr>
      <vt:lpstr>PowerPoint Presentation</vt:lpstr>
      <vt:lpstr>AGT Cloud – Charging &amp; Managing Cloud Services Architecture</vt:lpstr>
      <vt:lpstr>PowerPoint Presentation</vt:lpstr>
    </vt:vector>
  </TitlesOfParts>
  <Company>Star Management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Gerhard Koch</dc:creator>
  <cp:lastModifiedBy>Gerhard Koch</cp:lastModifiedBy>
  <cp:revision>329</cp:revision>
  <dcterms:created xsi:type="dcterms:W3CDTF">2012-01-13T13:58:05Z</dcterms:created>
  <dcterms:modified xsi:type="dcterms:W3CDTF">2012-01-20T09:16:16Z</dcterms:modified>
</cp:coreProperties>
</file>